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27"/>
  </p:notesMasterIdLst>
  <p:sldIdLst>
    <p:sldId id="256" r:id="rId2"/>
    <p:sldId id="257" r:id="rId3"/>
    <p:sldId id="286" r:id="rId4"/>
    <p:sldId id="258" r:id="rId5"/>
    <p:sldId id="259" r:id="rId6"/>
    <p:sldId id="260" r:id="rId7"/>
    <p:sldId id="261" r:id="rId8"/>
    <p:sldId id="262" r:id="rId9"/>
    <p:sldId id="263" r:id="rId10"/>
    <p:sldId id="264" r:id="rId11"/>
    <p:sldId id="265" r:id="rId12"/>
    <p:sldId id="266" r:id="rId13"/>
    <p:sldId id="267" r:id="rId14"/>
    <p:sldId id="268" r:id="rId15"/>
    <p:sldId id="269" r:id="rId16"/>
    <p:sldId id="278" r:id="rId17"/>
    <p:sldId id="270" r:id="rId18"/>
    <p:sldId id="271" r:id="rId19"/>
    <p:sldId id="274" r:id="rId20"/>
    <p:sldId id="273" r:id="rId21"/>
    <p:sldId id="281" r:id="rId22"/>
    <p:sldId id="275" r:id="rId23"/>
    <p:sldId id="284" r:id="rId24"/>
    <p:sldId id="279" r:id="rId25"/>
    <p:sldId id="2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81" d="100"/>
          <a:sy n="81" d="100"/>
        </p:scale>
        <p:origin x="42"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C160E6-69EC-44C4-936A-47A54DB1EA20}" type="datetimeFigureOut">
              <a:rPr lang="en-US" smtClean="0"/>
              <a:t>5/6/2021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6F42D7-3115-4F55-B04A-73239EBA73E7}" type="slidenum">
              <a:rPr lang="en-US" smtClean="0"/>
              <a:t>‹#›</a:t>
            </a:fld>
            <a:endParaRPr lang="en-US"/>
          </a:p>
        </p:txBody>
      </p:sp>
    </p:spTree>
    <p:extLst>
      <p:ext uri="{BB962C8B-B14F-4D97-AF65-F5344CB8AC3E}">
        <p14:creationId xmlns:p14="http://schemas.microsoft.com/office/powerpoint/2010/main" val="1460136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6F42D7-3115-4F55-B04A-73239EBA73E7}" type="slidenum">
              <a:rPr lang="en-US" smtClean="0"/>
              <a:t>1</a:t>
            </a:fld>
            <a:endParaRPr lang="en-US"/>
          </a:p>
        </p:txBody>
      </p:sp>
    </p:spTree>
    <p:extLst>
      <p:ext uri="{BB962C8B-B14F-4D97-AF65-F5344CB8AC3E}">
        <p14:creationId xmlns:p14="http://schemas.microsoft.com/office/powerpoint/2010/main" val="548705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55CD6AE-7229-4ED6-8B56-C6D19814D702}" type="datetime1">
              <a:rPr lang="en-US" smtClean="0"/>
              <a:t>5/6/2021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9E5FC-676F-4929-8E54-24E5625E25C1}" type="slidenum">
              <a:rPr lang="en-US" smtClean="0"/>
              <a:t>‹#›</a:t>
            </a:fld>
            <a:endParaRPr lang="en-US"/>
          </a:p>
        </p:txBody>
      </p:sp>
    </p:spTree>
    <p:extLst>
      <p:ext uri="{BB962C8B-B14F-4D97-AF65-F5344CB8AC3E}">
        <p14:creationId xmlns:p14="http://schemas.microsoft.com/office/powerpoint/2010/main" val="2438426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42387D-27FB-462F-A38C-9B896C779071}" type="datetime1">
              <a:rPr lang="en-US" smtClean="0"/>
              <a:t>5/6/2021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9E5FC-676F-4929-8E54-24E5625E25C1}" type="slidenum">
              <a:rPr lang="en-US" smtClean="0"/>
              <a:t>‹#›</a:t>
            </a:fld>
            <a:endParaRPr lang="en-US"/>
          </a:p>
        </p:txBody>
      </p:sp>
    </p:spTree>
    <p:extLst>
      <p:ext uri="{BB962C8B-B14F-4D97-AF65-F5344CB8AC3E}">
        <p14:creationId xmlns:p14="http://schemas.microsoft.com/office/powerpoint/2010/main" val="3906074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5FB89B0-BCB9-477E-9325-505660B683F3}" type="datetime1">
              <a:rPr lang="en-US" smtClean="0"/>
              <a:t>5/6/2021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9E5FC-676F-4929-8E54-24E5625E25C1}" type="slidenum">
              <a:rPr lang="en-US" smtClean="0"/>
              <a:t>‹#›</a:t>
            </a:fld>
            <a:endParaRPr lang="en-US"/>
          </a:p>
        </p:txBody>
      </p:sp>
    </p:spTree>
    <p:extLst>
      <p:ext uri="{BB962C8B-B14F-4D97-AF65-F5344CB8AC3E}">
        <p14:creationId xmlns:p14="http://schemas.microsoft.com/office/powerpoint/2010/main" val="182095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CEB60AE-7837-44EB-A6AA-5E7BF2B0CA94}" type="datetime1">
              <a:rPr lang="en-US" smtClean="0"/>
              <a:t>5/6/2021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9E5FC-676F-4929-8E54-24E5625E25C1}" type="slidenum">
              <a:rPr lang="en-US" smtClean="0"/>
              <a:t>‹#›</a:t>
            </a:fld>
            <a:endParaRPr lang="en-US"/>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7729271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910427-69F9-4CDA-B697-34D96E6043FE}" type="datetime1">
              <a:rPr lang="en-US" smtClean="0"/>
              <a:t>5/6/2021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9E5FC-676F-4929-8E54-24E5625E25C1}" type="slidenum">
              <a:rPr lang="en-US" smtClean="0"/>
              <a:t>‹#›</a:t>
            </a:fld>
            <a:endParaRPr lang="en-US"/>
          </a:p>
        </p:txBody>
      </p:sp>
    </p:spTree>
    <p:extLst>
      <p:ext uri="{BB962C8B-B14F-4D97-AF65-F5344CB8AC3E}">
        <p14:creationId xmlns:p14="http://schemas.microsoft.com/office/powerpoint/2010/main" val="3250645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A70D35E-B2A4-4A3B-A84B-09C1A8F911D0}" type="datetime1">
              <a:rPr lang="en-US" smtClean="0"/>
              <a:t>5/6/2021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9E5FC-676F-4929-8E54-24E5625E25C1}" type="slidenum">
              <a:rPr lang="en-US" smtClean="0"/>
              <a:t>‹#›</a:t>
            </a:fld>
            <a:endParaRPr lang="en-US"/>
          </a:p>
        </p:txBody>
      </p:sp>
    </p:spTree>
    <p:extLst>
      <p:ext uri="{BB962C8B-B14F-4D97-AF65-F5344CB8AC3E}">
        <p14:creationId xmlns:p14="http://schemas.microsoft.com/office/powerpoint/2010/main" val="26058166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4F1E30E-86F3-4566-81FB-B2527F7D520B}" type="datetime1">
              <a:rPr lang="en-US" smtClean="0"/>
              <a:t>5/6/2021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9E5FC-676F-4929-8E54-24E5625E25C1}" type="slidenum">
              <a:rPr lang="en-US" smtClean="0"/>
              <a:t>‹#›</a:t>
            </a:fld>
            <a:endParaRPr lang="en-US"/>
          </a:p>
        </p:txBody>
      </p:sp>
    </p:spTree>
    <p:extLst>
      <p:ext uri="{BB962C8B-B14F-4D97-AF65-F5344CB8AC3E}">
        <p14:creationId xmlns:p14="http://schemas.microsoft.com/office/powerpoint/2010/main" val="6677039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9D489A-AD47-4D18-8396-9BA4ED20A787}" type="datetime1">
              <a:rPr lang="en-US" smtClean="0"/>
              <a:t>5/6/2021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9E5FC-676F-4929-8E54-24E5625E25C1}" type="slidenum">
              <a:rPr lang="en-US" smtClean="0"/>
              <a:t>‹#›</a:t>
            </a:fld>
            <a:endParaRPr lang="en-US"/>
          </a:p>
        </p:txBody>
      </p:sp>
    </p:spTree>
    <p:extLst>
      <p:ext uri="{BB962C8B-B14F-4D97-AF65-F5344CB8AC3E}">
        <p14:creationId xmlns:p14="http://schemas.microsoft.com/office/powerpoint/2010/main" val="3873709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58187-E936-4AC6-92A3-877F6F027BD0}" type="datetime1">
              <a:rPr lang="en-US" smtClean="0"/>
              <a:t>5/6/2021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9E5FC-676F-4929-8E54-24E5625E25C1}" type="slidenum">
              <a:rPr lang="en-US" smtClean="0"/>
              <a:t>‹#›</a:t>
            </a:fld>
            <a:endParaRPr lang="en-US"/>
          </a:p>
        </p:txBody>
      </p:sp>
    </p:spTree>
    <p:extLst>
      <p:ext uri="{BB962C8B-B14F-4D97-AF65-F5344CB8AC3E}">
        <p14:creationId xmlns:p14="http://schemas.microsoft.com/office/powerpoint/2010/main" val="3023983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9E4B32-3D78-4ECA-94A1-052029AEEC5F}" type="datetime1">
              <a:rPr lang="en-US" smtClean="0"/>
              <a:t>5/6/2021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9E5FC-676F-4929-8E54-24E5625E25C1}" type="slidenum">
              <a:rPr lang="en-US" smtClean="0"/>
              <a:t>‹#›</a:t>
            </a:fld>
            <a:endParaRPr lang="en-US"/>
          </a:p>
        </p:txBody>
      </p:sp>
    </p:spTree>
    <p:extLst>
      <p:ext uri="{BB962C8B-B14F-4D97-AF65-F5344CB8AC3E}">
        <p14:creationId xmlns:p14="http://schemas.microsoft.com/office/powerpoint/2010/main" val="3566236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610DC2-78A8-4A88-B11B-C7F698B81094}" type="datetime1">
              <a:rPr lang="en-US" smtClean="0"/>
              <a:t>5/6/2021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9E5FC-676F-4929-8E54-24E5625E25C1}" type="slidenum">
              <a:rPr lang="en-US" smtClean="0"/>
              <a:t>‹#›</a:t>
            </a:fld>
            <a:endParaRPr lang="en-US"/>
          </a:p>
        </p:txBody>
      </p:sp>
    </p:spTree>
    <p:extLst>
      <p:ext uri="{BB962C8B-B14F-4D97-AF65-F5344CB8AC3E}">
        <p14:creationId xmlns:p14="http://schemas.microsoft.com/office/powerpoint/2010/main" val="1905409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8F30742-5C09-4955-87CF-B857CBD7A596}" type="datetime1">
              <a:rPr lang="en-US" smtClean="0"/>
              <a:t>5/6/2021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9E5FC-676F-4929-8E54-24E5625E25C1}" type="slidenum">
              <a:rPr lang="en-US" smtClean="0"/>
              <a:t>‹#›</a:t>
            </a:fld>
            <a:endParaRPr lang="en-US"/>
          </a:p>
        </p:txBody>
      </p:sp>
    </p:spTree>
    <p:extLst>
      <p:ext uri="{BB962C8B-B14F-4D97-AF65-F5344CB8AC3E}">
        <p14:creationId xmlns:p14="http://schemas.microsoft.com/office/powerpoint/2010/main" val="3732437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0C03DCE-5D16-4F6E-B3EB-896FCA5527E9}" type="datetime1">
              <a:rPr lang="en-US" smtClean="0"/>
              <a:t>5/6/2021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59E5FC-676F-4929-8E54-24E5625E25C1}" type="slidenum">
              <a:rPr lang="en-US" smtClean="0"/>
              <a:t>‹#›</a:t>
            </a:fld>
            <a:endParaRPr lang="en-US"/>
          </a:p>
        </p:txBody>
      </p:sp>
    </p:spTree>
    <p:extLst>
      <p:ext uri="{BB962C8B-B14F-4D97-AF65-F5344CB8AC3E}">
        <p14:creationId xmlns:p14="http://schemas.microsoft.com/office/powerpoint/2010/main" val="2541122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5E34A098-77AA-4D2B-A100-D71C6C109F89}" type="datetime1">
              <a:rPr lang="en-US" smtClean="0"/>
              <a:t>5/6/2021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0859E5FC-676F-4929-8E54-24E5625E25C1}" type="slidenum">
              <a:rPr lang="en-US" smtClean="0"/>
              <a:t>‹#›</a:t>
            </a:fld>
            <a:endParaRPr lang="en-US"/>
          </a:p>
        </p:txBody>
      </p:sp>
    </p:spTree>
    <p:extLst>
      <p:ext uri="{BB962C8B-B14F-4D97-AF65-F5344CB8AC3E}">
        <p14:creationId xmlns:p14="http://schemas.microsoft.com/office/powerpoint/2010/main" val="3296796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C108ECD-1609-49CC-9A80-9DB440CB2325}" type="datetime1">
              <a:rPr lang="en-US" smtClean="0"/>
              <a:t>5/6/2021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0859E5FC-676F-4929-8E54-24E5625E25C1}" type="slidenum">
              <a:rPr lang="en-US" smtClean="0"/>
              <a:t>‹#›</a:t>
            </a:fld>
            <a:endParaRPr lang="en-US"/>
          </a:p>
        </p:txBody>
      </p:sp>
    </p:spTree>
    <p:extLst>
      <p:ext uri="{BB962C8B-B14F-4D97-AF65-F5344CB8AC3E}">
        <p14:creationId xmlns:p14="http://schemas.microsoft.com/office/powerpoint/2010/main" val="1197516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9655ED6-F113-421B-81CF-A048CFD6CA15}" type="datetime1">
              <a:rPr lang="en-US" smtClean="0"/>
              <a:t>5/6/2021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0859E5FC-676F-4929-8E54-24E5625E25C1}" type="slidenum">
              <a:rPr lang="en-US" smtClean="0"/>
              <a:t>‹#›</a:t>
            </a:fld>
            <a:endParaRPr lang="en-US"/>
          </a:p>
        </p:txBody>
      </p:sp>
    </p:spTree>
    <p:extLst>
      <p:ext uri="{BB962C8B-B14F-4D97-AF65-F5344CB8AC3E}">
        <p14:creationId xmlns:p14="http://schemas.microsoft.com/office/powerpoint/2010/main" val="433666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E67F9C-03E3-42CF-B728-D6F0C2FAD3F5}" type="datetime1">
              <a:rPr lang="en-US" smtClean="0"/>
              <a:t>5/6/2021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9E5FC-676F-4929-8E54-24E5625E25C1}" type="slidenum">
              <a:rPr lang="en-US" smtClean="0"/>
              <a:t>‹#›</a:t>
            </a:fld>
            <a:endParaRPr lang="en-US"/>
          </a:p>
        </p:txBody>
      </p:sp>
    </p:spTree>
    <p:extLst>
      <p:ext uri="{BB962C8B-B14F-4D97-AF65-F5344CB8AC3E}">
        <p14:creationId xmlns:p14="http://schemas.microsoft.com/office/powerpoint/2010/main" val="701047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D1850178-D857-445E-AAE9-C1C6D30B37D1}" type="datetime1">
              <a:rPr lang="en-US" smtClean="0"/>
              <a:t>5/6/2021</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859E5FC-676F-4929-8E54-24E5625E25C1}" type="slidenum">
              <a:rPr lang="en-US" smtClean="0"/>
              <a:t>‹#›</a:t>
            </a:fld>
            <a:endParaRPr lang="en-US"/>
          </a:p>
        </p:txBody>
      </p:sp>
    </p:spTree>
    <p:extLst>
      <p:ext uri="{BB962C8B-B14F-4D97-AF65-F5344CB8AC3E}">
        <p14:creationId xmlns:p14="http://schemas.microsoft.com/office/powerpoint/2010/main" val="4114793471"/>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cbme.i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icbme2021@icbme.ir" TargetMode="External"/><Relationship Id="rId2" Type="http://schemas.openxmlformats.org/officeDocument/2006/relationships/hyperlink" Target="https://edas.info/27003"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81429" y="2099733"/>
            <a:ext cx="8825658" cy="851285"/>
          </a:xfrm>
        </p:spPr>
        <p:txBody>
          <a:bodyPr/>
          <a:lstStyle/>
          <a:p>
            <a:pPr algn="ctr" rtl="1"/>
            <a:r>
              <a:rPr lang="fa-IR" dirty="0">
                <a:solidFill>
                  <a:srgbClr val="FFC000"/>
                </a:solidFill>
                <a:latin typeface="IranNastaliq" panose="02000503000000020003" pitchFamily="2" charset="0"/>
                <a:cs typeface="IranNastaliq" panose="02000503000000020003" pitchFamily="2" charset="0"/>
              </a:rPr>
              <a:t>راهنمای مسئول شاخه</a:t>
            </a:r>
            <a:endParaRPr lang="en-US" dirty="0">
              <a:solidFill>
                <a:srgbClr val="FFC000"/>
              </a:solidFill>
              <a:latin typeface="IranNastaliq" panose="02000503000000020003" pitchFamily="2" charset="0"/>
              <a:cs typeface="IranNastaliq" panose="02000503000000020003" pitchFamily="2" charset="0"/>
            </a:endParaRPr>
          </a:p>
        </p:txBody>
      </p:sp>
      <p:sp>
        <p:nvSpPr>
          <p:cNvPr id="3" name="Subtitle 2"/>
          <p:cNvSpPr>
            <a:spLocks noGrp="1"/>
          </p:cNvSpPr>
          <p:nvPr>
            <p:ph type="subTitle" idx="1"/>
          </p:nvPr>
        </p:nvSpPr>
        <p:spPr>
          <a:xfrm>
            <a:off x="1675109" y="3135677"/>
            <a:ext cx="8825658" cy="2549236"/>
          </a:xfrm>
        </p:spPr>
        <p:txBody>
          <a:bodyPr>
            <a:normAutofit/>
          </a:bodyPr>
          <a:lstStyle/>
          <a:p>
            <a:pPr algn="ctr" rtl="1"/>
            <a:r>
              <a:rPr lang="fa-IR" sz="2000" b="1" dirty="0">
                <a:solidFill>
                  <a:srgbClr val="FFFF00"/>
                </a:solidFill>
                <a:cs typeface="B Nazanin" panose="00000400000000000000" pitchFamily="2" charset="-78"/>
              </a:rPr>
              <a:t>راهنمای تعیین داور برای مقالات</a:t>
            </a:r>
            <a:r>
              <a:rPr lang="en-US" sz="2000" b="1" dirty="0">
                <a:solidFill>
                  <a:srgbClr val="FFFF00"/>
                </a:solidFill>
                <a:cs typeface="B Nazanin" panose="00000400000000000000" pitchFamily="2" charset="-78"/>
              </a:rPr>
              <a:t> </a:t>
            </a:r>
            <a:r>
              <a:rPr lang="fa-IR" sz="2000" b="1" dirty="0">
                <a:solidFill>
                  <a:srgbClr val="FFFF00"/>
                </a:solidFill>
                <a:cs typeface="B Nazanin" panose="00000400000000000000" pitchFamily="2" charset="-78"/>
              </a:rPr>
              <a:t>کنفرانس مهندسی زیست پزشکی ایران</a:t>
            </a:r>
          </a:p>
        </p:txBody>
      </p:sp>
      <p:sp>
        <p:nvSpPr>
          <p:cNvPr id="4" name="TextBox 3"/>
          <p:cNvSpPr txBox="1"/>
          <p:nvPr/>
        </p:nvSpPr>
        <p:spPr>
          <a:xfrm>
            <a:off x="3732665" y="5131015"/>
            <a:ext cx="4710546" cy="646331"/>
          </a:xfrm>
          <a:prstGeom prst="rect">
            <a:avLst/>
          </a:prstGeom>
          <a:noFill/>
          <a:ln>
            <a:noFill/>
          </a:ln>
        </p:spPr>
        <p:txBody>
          <a:bodyPr wrap="square" rtlCol="0" anchor="ctr">
            <a:spAutoFit/>
          </a:bodyPr>
          <a:lstStyle/>
          <a:p>
            <a:pPr algn="ctr"/>
            <a:r>
              <a:rPr lang="en-US" b="1" dirty="0">
                <a:solidFill>
                  <a:srgbClr val="FFFF00"/>
                </a:solidFill>
                <a:hlinkClick r:id="rId3"/>
              </a:rPr>
              <a:t>http://www.icbme.ir</a:t>
            </a:r>
            <a:endParaRPr lang="en-US" b="1" dirty="0">
              <a:solidFill>
                <a:srgbClr val="FFFF00"/>
              </a:solidFill>
            </a:endParaRPr>
          </a:p>
          <a:p>
            <a:pPr algn="ctr"/>
            <a:endParaRPr lang="en-US" dirty="0"/>
          </a:p>
        </p:txBody>
      </p:sp>
      <p:sp>
        <p:nvSpPr>
          <p:cNvPr id="5" name="Slide Number Placeholder 4"/>
          <p:cNvSpPr>
            <a:spLocks noGrp="1"/>
          </p:cNvSpPr>
          <p:nvPr>
            <p:ph type="sldNum" sz="quarter" idx="12"/>
          </p:nvPr>
        </p:nvSpPr>
        <p:spPr/>
        <p:txBody>
          <a:bodyPr/>
          <a:lstStyle/>
          <a:p>
            <a:fld id="{0859E5FC-676F-4929-8E54-24E5625E25C1}" type="slidenum">
              <a:rPr lang="en-US" smtClean="0"/>
              <a:t>1</a:t>
            </a:fld>
            <a:endParaRPr lang="en-US"/>
          </a:p>
        </p:txBody>
      </p:sp>
    </p:spTree>
    <p:extLst>
      <p:ext uri="{BB962C8B-B14F-4D97-AF65-F5344CB8AC3E}">
        <p14:creationId xmlns:p14="http://schemas.microsoft.com/office/powerpoint/2010/main" val="5625213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07818" y="401782"/>
            <a:ext cx="10049886" cy="4502727"/>
          </a:xfrm>
        </p:spPr>
        <p:txBody>
          <a:bodyPr>
            <a:normAutofit/>
          </a:bodyPr>
          <a:lstStyle/>
          <a:p>
            <a:pPr algn="r" rtl="1"/>
            <a:r>
              <a:rPr lang="fa-IR" sz="2000" dirty="0">
                <a:solidFill>
                  <a:srgbClr val="FFFF00"/>
                </a:solidFill>
                <a:cs typeface="B Nazanin" panose="00000400000000000000" pitchFamily="2" charset="-78"/>
              </a:rPr>
              <a:t>پرونده مقاله بدین ترتیب باز می شود که در آن مشخصات مقاله، نویسندگان و لینک دریافت فایل مقاله قابل رویت هستند.</a:t>
            </a:r>
            <a:endParaRPr lang="en-US" sz="2000" dirty="0">
              <a:solidFill>
                <a:srgbClr val="FFFF00"/>
              </a:solidFill>
              <a:cs typeface="B Nazanin" panose="00000400000000000000"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000"/>
            <a:ext cx="10753017" cy="5715000"/>
          </a:xfrm>
          <a:prstGeom prst="rect">
            <a:avLst/>
          </a:prstGeom>
        </p:spPr>
      </p:pic>
      <p:sp>
        <p:nvSpPr>
          <p:cNvPr id="4" name="Slide Number Placeholder 3"/>
          <p:cNvSpPr>
            <a:spLocks noGrp="1"/>
          </p:cNvSpPr>
          <p:nvPr>
            <p:ph type="sldNum" sz="quarter" idx="12"/>
          </p:nvPr>
        </p:nvSpPr>
        <p:spPr/>
        <p:txBody>
          <a:bodyPr/>
          <a:lstStyle/>
          <a:p>
            <a:fld id="{0859E5FC-676F-4929-8E54-24E5625E25C1}" type="slidenum">
              <a:rPr lang="en-US" smtClean="0"/>
              <a:t>10</a:t>
            </a:fld>
            <a:endParaRPr lang="en-US"/>
          </a:p>
        </p:txBody>
      </p:sp>
    </p:spTree>
    <p:extLst>
      <p:ext uri="{BB962C8B-B14F-4D97-AF65-F5344CB8AC3E}">
        <p14:creationId xmlns:p14="http://schemas.microsoft.com/office/powerpoint/2010/main" val="2265207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3963" y="235527"/>
            <a:ext cx="10063740" cy="4502727"/>
          </a:xfrm>
        </p:spPr>
        <p:txBody>
          <a:bodyPr>
            <a:normAutofit/>
          </a:bodyPr>
          <a:lstStyle/>
          <a:p>
            <a:pPr algn="r" rtl="1"/>
            <a:r>
              <a:rPr lang="fa-IR" dirty="0">
                <a:solidFill>
                  <a:srgbClr val="FFFF00"/>
                </a:solidFill>
                <a:cs typeface="B Nazanin" panose="00000400000000000000" pitchFamily="2" charset="-78"/>
              </a:rPr>
              <a:t>زیر جدول مشخصات مقاله، بخش داوری قرار دارد. با انتخاب علامت جلوی کلمه </a:t>
            </a:r>
            <a:r>
              <a:rPr lang="en-US" sz="1600" cap="none" dirty="0">
                <a:solidFill>
                  <a:srgbClr val="FFFF00"/>
                </a:solidFill>
                <a:cs typeface="B Nazanin" panose="00000400000000000000" pitchFamily="2" charset="-78"/>
              </a:rPr>
              <a:t>Reviews</a:t>
            </a:r>
            <a:r>
              <a:rPr lang="fa-IR" dirty="0">
                <a:solidFill>
                  <a:srgbClr val="FFFF00"/>
                </a:solidFill>
                <a:cs typeface="B Nazanin" panose="00000400000000000000" pitchFamily="2" charset="-78"/>
              </a:rPr>
              <a:t>، می توانید داور ها را تعیین نمایید. با توجه به اینکه برای نتیجه گیری در مورد هر مقاله به سه داوری تکمیل شده نیاز است، لطفا تعداد بیشتری تعیین کنید.</a:t>
            </a:r>
            <a:endParaRPr lang="en-US" sz="2000" dirty="0">
              <a:solidFill>
                <a:srgbClr val="FFFF00"/>
              </a:solidFill>
              <a:cs typeface="B Nazanin" panose="00000400000000000000"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000"/>
            <a:ext cx="10753017" cy="5715000"/>
          </a:xfrm>
          <a:prstGeom prst="rect">
            <a:avLst/>
          </a:prstGeom>
        </p:spPr>
      </p:pic>
      <p:sp>
        <p:nvSpPr>
          <p:cNvPr id="4" name="Right Arrow 3"/>
          <p:cNvSpPr/>
          <p:nvPr/>
        </p:nvSpPr>
        <p:spPr>
          <a:xfrm rot="13317906">
            <a:off x="1213733" y="6097308"/>
            <a:ext cx="190500" cy="14494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0859E5FC-676F-4929-8E54-24E5625E25C1}" type="slidenum">
              <a:rPr lang="en-US" smtClean="0"/>
              <a:t>11</a:t>
            </a:fld>
            <a:endParaRPr lang="en-US"/>
          </a:p>
        </p:txBody>
      </p:sp>
    </p:spTree>
    <p:extLst>
      <p:ext uri="{BB962C8B-B14F-4D97-AF65-F5344CB8AC3E}">
        <p14:creationId xmlns:p14="http://schemas.microsoft.com/office/powerpoint/2010/main" val="2974722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0109" y="166255"/>
            <a:ext cx="10022177" cy="4502727"/>
          </a:xfrm>
        </p:spPr>
        <p:txBody>
          <a:bodyPr>
            <a:normAutofit/>
          </a:bodyPr>
          <a:lstStyle/>
          <a:p>
            <a:pPr algn="r" rtl="1"/>
            <a:r>
              <a:rPr lang="fa-IR" dirty="0">
                <a:solidFill>
                  <a:srgbClr val="FFFF00"/>
                </a:solidFill>
                <a:cs typeface="B Nazanin" panose="00000400000000000000" pitchFamily="2" charset="-78"/>
              </a:rPr>
              <a:t>در صفحه تعیین داور، سه حالت برای انتخاب داور وجود دارد. در صورتی که داور مد نظر شما جزء کمیته علمی کنفرانس باشد و این شاخه را به عنوان یکی از شاخه های تخصصی خود انتخاب کرده باشد، اسم ایشان در لیست موجود خواهد بود.</a:t>
            </a:r>
            <a:endParaRPr lang="en-US" sz="2000" dirty="0">
              <a:solidFill>
                <a:srgbClr val="FFFF00"/>
              </a:solidFill>
              <a:cs typeface="B Nazanin" panose="00000400000000000000"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000"/>
            <a:ext cx="10753017" cy="5715000"/>
          </a:xfrm>
          <a:prstGeom prst="rect">
            <a:avLst/>
          </a:prstGeom>
        </p:spPr>
      </p:pic>
      <p:sp>
        <p:nvSpPr>
          <p:cNvPr id="4" name="Right Arrow 3"/>
          <p:cNvSpPr/>
          <p:nvPr/>
        </p:nvSpPr>
        <p:spPr>
          <a:xfrm rot="10800000">
            <a:off x="5000697" y="4514511"/>
            <a:ext cx="190500" cy="14494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0859E5FC-676F-4929-8E54-24E5625E25C1}" type="slidenum">
              <a:rPr lang="en-US" smtClean="0"/>
              <a:t>12</a:t>
            </a:fld>
            <a:endParaRPr lang="en-US"/>
          </a:p>
        </p:txBody>
      </p:sp>
    </p:spTree>
    <p:extLst>
      <p:ext uri="{BB962C8B-B14F-4D97-AF65-F5344CB8AC3E}">
        <p14:creationId xmlns:p14="http://schemas.microsoft.com/office/powerpoint/2010/main" val="3926473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3964" y="193963"/>
            <a:ext cx="10049885" cy="4502727"/>
          </a:xfrm>
        </p:spPr>
        <p:txBody>
          <a:bodyPr>
            <a:normAutofit/>
          </a:bodyPr>
          <a:lstStyle/>
          <a:p>
            <a:pPr algn="r" rtl="1"/>
            <a:r>
              <a:rPr lang="fa-IR" sz="2000" dirty="0">
                <a:solidFill>
                  <a:srgbClr val="FFFF00"/>
                </a:solidFill>
                <a:cs typeface="B Nazanin" panose="00000400000000000000" pitchFamily="2" charset="-78"/>
              </a:rPr>
              <a:t>در این حالت با انتخاب نام ایشان از لیست موجود می توانید ایشان را به عنوان داور مقاله انتخاب نمایید. تعداد داوری هایی که تا کنون برای ایشان تعیین شده است (بدون در نظر گرفتن پذیرش یا رد انجام داوری)، جلوی اسم ایشان نوشته شده است. </a:t>
            </a:r>
            <a:endParaRPr lang="en-US" sz="2000" dirty="0">
              <a:solidFill>
                <a:srgbClr val="FFFF00"/>
              </a:solidFill>
              <a:cs typeface="B Nazanin" panose="00000400000000000000"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000"/>
            <a:ext cx="10753017" cy="5715000"/>
          </a:xfrm>
          <a:prstGeom prst="rect">
            <a:avLst/>
          </a:prstGeom>
        </p:spPr>
      </p:pic>
      <p:sp>
        <p:nvSpPr>
          <p:cNvPr id="4" name="Slide Number Placeholder 3"/>
          <p:cNvSpPr>
            <a:spLocks noGrp="1"/>
          </p:cNvSpPr>
          <p:nvPr>
            <p:ph type="sldNum" sz="quarter" idx="12"/>
          </p:nvPr>
        </p:nvSpPr>
        <p:spPr/>
        <p:txBody>
          <a:bodyPr/>
          <a:lstStyle/>
          <a:p>
            <a:fld id="{0859E5FC-676F-4929-8E54-24E5625E25C1}" type="slidenum">
              <a:rPr lang="en-US" smtClean="0"/>
              <a:t>13</a:t>
            </a:fld>
            <a:endParaRPr lang="en-US"/>
          </a:p>
        </p:txBody>
      </p:sp>
    </p:spTree>
    <p:extLst>
      <p:ext uri="{BB962C8B-B14F-4D97-AF65-F5344CB8AC3E}">
        <p14:creationId xmlns:p14="http://schemas.microsoft.com/office/powerpoint/2010/main" val="1474925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63236"/>
            <a:ext cx="10271558" cy="4502727"/>
          </a:xfrm>
        </p:spPr>
        <p:txBody>
          <a:bodyPr>
            <a:normAutofit/>
          </a:bodyPr>
          <a:lstStyle/>
          <a:p>
            <a:pPr algn="r" rtl="1"/>
            <a:r>
              <a:rPr lang="fa-IR" sz="2000" dirty="0">
                <a:solidFill>
                  <a:srgbClr val="FFFF00"/>
                </a:solidFill>
                <a:cs typeface="B Nazanin" panose="00000400000000000000" pitchFamily="2" charset="-78"/>
              </a:rPr>
              <a:t>بعد از انتخاب داور مورد نظر از لیست، با انتخاب گزینه </a:t>
            </a:r>
            <a:r>
              <a:rPr lang="en-US" sz="1600" cap="none" dirty="0">
                <a:solidFill>
                  <a:srgbClr val="FFFF00"/>
                </a:solidFill>
                <a:cs typeface="B Nazanin" panose="00000400000000000000" pitchFamily="2" charset="-78"/>
              </a:rPr>
              <a:t>Assign Reviewer</a:t>
            </a:r>
            <a:r>
              <a:rPr lang="fa-IR" sz="2000" dirty="0">
                <a:solidFill>
                  <a:srgbClr val="FFFF00"/>
                </a:solidFill>
                <a:cs typeface="B Nazanin" panose="00000400000000000000" pitchFamily="2" charset="-78"/>
              </a:rPr>
              <a:t>، ایشان به عنوان داور برای این مقاله انتخاب می شوند.</a:t>
            </a:r>
            <a:endParaRPr lang="en-US" sz="2000" dirty="0">
              <a:solidFill>
                <a:srgbClr val="FFFF00"/>
              </a:solidFill>
              <a:cs typeface="B Nazanin" panose="00000400000000000000"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000"/>
            <a:ext cx="10753017" cy="5715000"/>
          </a:xfrm>
          <a:prstGeom prst="rect">
            <a:avLst/>
          </a:prstGeom>
        </p:spPr>
      </p:pic>
      <p:sp>
        <p:nvSpPr>
          <p:cNvPr id="4" name="Right Arrow 3"/>
          <p:cNvSpPr/>
          <p:nvPr/>
        </p:nvSpPr>
        <p:spPr>
          <a:xfrm rot="10800000">
            <a:off x="3952875" y="4972049"/>
            <a:ext cx="190500" cy="14494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0859E5FC-676F-4929-8E54-24E5625E25C1}" type="slidenum">
              <a:rPr lang="en-US" smtClean="0"/>
              <a:t>14</a:t>
            </a:fld>
            <a:endParaRPr lang="en-US"/>
          </a:p>
        </p:txBody>
      </p:sp>
    </p:spTree>
    <p:extLst>
      <p:ext uri="{BB962C8B-B14F-4D97-AF65-F5344CB8AC3E}">
        <p14:creationId xmlns:p14="http://schemas.microsoft.com/office/powerpoint/2010/main" val="1577890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8194" y="318655"/>
            <a:ext cx="9995656" cy="4502727"/>
          </a:xfrm>
        </p:spPr>
        <p:txBody>
          <a:bodyPr>
            <a:normAutofit/>
          </a:bodyPr>
          <a:lstStyle/>
          <a:p>
            <a:pPr algn="r" rtl="1"/>
            <a:r>
              <a:rPr lang="fa-IR" dirty="0">
                <a:solidFill>
                  <a:srgbClr val="FFFF00"/>
                </a:solidFill>
                <a:cs typeface="B Nazanin" panose="00000400000000000000" pitchFamily="2" charset="-78"/>
              </a:rPr>
              <a:t>این پیغامی است که در صورت انجام موفقیت آمیز فرآیند داده می شود. می توانید با کلیک بر علامت نامه، داور را مطلع نمایید.</a:t>
            </a:r>
            <a:endParaRPr lang="en-US" sz="2000" dirty="0">
              <a:solidFill>
                <a:srgbClr val="FFFF00"/>
              </a:solidFill>
              <a:cs typeface="B Nazanin" panose="00000400000000000000"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000"/>
            <a:ext cx="10753017" cy="5715000"/>
          </a:xfrm>
          <a:prstGeom prst="rect">
            <a:avLst/>
          </a:prstGeom>
        </p:spPr>
      </p:pic>
      <p:sp>
        <p:nvSpPr>
          <p:cNvPr id="4" name="Slide Number Placeholder 3"/>
          <p:cNvSpPr>
            <a:spLocks noGrp="1"/>
          </p:cNvSpPr>
          <p:nvPr>
            <p:ph type="sldNum" sz="quarter" idx="12"/>
          </p:nvPr>
        </p:nvSpPr>
        <p:spPr/>
        <p:txBody>
          <a:bodyPr/>
          <a:lstStyle/>
          <a:p>
            <a:fld id="{0859E5FC-676F-4929-8E54-24E5625E25C1}" type="slidenum">
              <a:rPr lang="en-US" smtClean="0"/>
              <a:t>15</a:t>
            </a:fld>
            <a:endParaRPr lang="en-US"/>
          </a:p>
        </p:txBody>
      </p:sp>
    </p:spTree>
    <p:extLst>
      <p:ext uri="{BB962C8B-B14F-4D97-AF65-F5344CB8AC3E}">
        <p14:creationId xmlns:p14="http://schemas.microsoft.com/office/powerpoint/2010/main" val="24985949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6255" y="235527"/>
            <a:ext cx="10105303" cy="4502727"/>
          </a:xfrm>
        </p:spPr>
        <p:txBody>
          <a:bodyPr>
            <a:normAutofit/>
          </a:bodyPr>
          <a:lstStyle/>
          <a:p>
            <a:pPr algn="r" rtl="1"/>
            <a:r>
              <a:rPr lang="fa-IR" sz="2000" dirty="0">
                <a:solidFill>
                  <a:srgbClr val="FFFF00"/>
                </a:solidFill>
                <a:cs typeface="B Nazanin" panose="00000400000000000000" pitchFamily="2" charset="-78"/>
              </a:rPr>
              <a:t>بدین ترتیب وارد صفحه ای می شوید که در آن می توانید در پایین صفحه، متن ایمیل ارسالی را مشاهده نمایید و با انتخاب گزینه </a:t>
            </a:r>
            <a:r>
              <a:rPr lang="en-US" sz="1600" cap="none" dirty="0">
                <a:solidFill>
                  <a:srgbClr val="FFFF00"/>
                </a:solidFill>
                <a:cs typeface="B Nazanin" panose="00000400000000000000" pitchFamily="2" charset="-78"/>
              </a:rPr>
              <a:t>Notify Reviewer</a:t>
            </a:r>
            <a:r>
              <a:rPr lang="fa-IR" sz="2000" dirty="0">
                <a:solidFill>
                  <a:srgbClr val="FFFF00"/>
                </a:solidFill>
                <a:cs typeface="B Nazanin" panose="00000400000000000000" pitchFamily="2" charset="-78"/>
              </a:rPr>
              <a:t>، ایمیل را ارسال نمایید.</a:t>
            </a:r>
            <a:endParaRPr lang="en-US" sz="2000" dirty="0">
              <a:solidFill>
                <a:srgbClr val="FFFF00"/>
              </a:solidFill>
              <a:cs typeface="B Nazanin" panose="00000400000000000000"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000"/>
            <a:ext cx="10753017" cy="5715000"/>
          </a:xfrm>
          <a:prstGeom prst="rect">
            <a:avLst/>
          </a:prstGeom>
        </p:spPr>
      </p:pic>
      <p:sp>
        <p:nvSpPr>
          <p:cNvPr id="4" name="Right Arrow 3"/>
          <p:cNvSpPr/>
          <p:nvPr/>
        </p:nvSpPr>
        <p:spPr>
          <a:xfrm rot="10800000">
            <a:off x="4737446" y="6514597"/>
            <a:ext cx="190500" cy="14494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0859E5FC-676F-4929-8E54-24E5625E25C1}" type="slidenum">
              <a:rPr lang="en-US" smtClean="0"/>
              <a:t>16</a:t>
            </a:fld>
            <a:endParaRPr lang="en-US"/>
          </a:p>
        </p:txBody>
      </p:sp>
    </p:spTree>
    <p:extLst>
      <p:ext uri="{BB962C8B-B14F-4D97-AF65-F5344CB8AC3E}">
        <p14:creationId xmlns:p14="http://schemas.microsoft.com/office/powerpoint/2010/main" val="3348685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0836" y="96982"/>
            <a:ext cx="10216140" cy="4502727"/>
          </a:xfrm>
        </p:spPr>
        <p:txBody>
          <a:bodyPr>
            <a:normAutofit/>
          </a:bodyPr>
          <a:lstStyle/>
          <a:p>
            <a:pPr algn="just" rtl="1"/>
            <a:r>
              <a:rPr lang="fa-IR" sz="2000" dirty="0">
                <a:solidFill>
                  <a:srgbClr val="FFFF00"/>
                </a:solidFill>
                <a:cs typeface="B Nazanin" panose="00000400000000000000" pitchFamily="2" charset="-78"/>
              </a:rPr>
              <a:t>حالت دوم زمانی است که داور مورد نظر شما، عضو کمیته علمی باشد ولی این شاخه را انتخاب </a:t>
            </a:r>
            <a:r>
              <a:rPr lang="fa-IR" sz="2000">
                <a:solidFill>
                  <a:srgbClr val="FFFF00"/>
                </a:solidFill>
                <a:cs typeface="B Nazanin" panose="00000400000000000000" pitchFamily="2" charset="-78"/>
              </a:rPr>
              <a:t>نکرده باشد</a:t>
            </a:r>
            <a:r>
              <a:rPr lang="fa-IR" sz="2000" dirty="0">
                <a:solidFill>
                  <a:srgbClr val="FFFF00"/>
                </a:solidFill>
                <a:cs typeface="B Nazanin" panose="00000400000000000000" pitchFamily="2" charset="-78"/>
              </a:rPr>
              <a:t>. این حالت به دلیل اضافه شدن تدریجی برخی شاخه ها و عدم اطلاع اعضای کمیته علمی از اضافه شدن آن ها ممکن است رخ دهد. در این حالت باید ایمیل، نام خانوادگی یا شناسه ایشان مورد استفاده قرار بگیرد. این مشخصات را می توانید در صفحه ایشان در سامانه ببینید. </a:t>
            </a:r>
            <a:endParaRPr lang="en-US" sz="2000" dirty="0">
              <a:solidFill>
                <a:srgbClr val="FFFF00"/>
              </a:solidFill>
              <a:cs typeface="B Nazanin" panose="00000400000000000000"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000"/>
            <a:ext cx="10753017" cy="5715000"/>
          </a:xfrm>
          <a:prstGeom prst="rect">
            <a:avLst/>
          </a:prstGeom>
        </p:spPr>
      </p:pic>
      <p:sp>
        <p:nvSpPr>
          <p:cNvPr id="4" name="Right Arrow 3"/>
          <p:cNvSpPr/>
          <p:nvPr/>
        </p:nvSpPr>
        <p:spPr>
          <a:xfrm>
            <a:off x="1847850" y="4219575"/>
            <a:ext cx="190500" cy="9525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1847850" y="4362017"/>
            <a:ext cx="190500" cy="9525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1847850" y="5133975"/>
            <a:ext cx="190500" cy="9525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0859E5FC-676F-4929-8E54-24E5625E25C1}" type="slidenum">
              <a:rPr lang="en-US" smtClean="0"/>
              <a:t>17</a:t>
            </a:fld>
            <a:endParaRPr lang="en-US"/>
          </a:p>
        </p:txBody>
      </p:sp>
    </p:spTree>
    <p:extLst>
      <p:ext uri="{BB962C8B-B14F-4D97-AF65-F5344CB8AC3E}">
        <p14:creationId xmlns:p14="http://schemas.microsoft.com/office/powerpoint/2010/main" val="24285176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6201" y="124691"/>
            <a:ext cx="9980613" cy="4502727"/>
          </a:xfrm>
        </p:spPr>
        <p:txBody>
          <a:bodyPr>
            <a:normAutofit/>
          </a:bodyPr>
          <a:lstStyle/>
          <a:p>
            <a:pPr algn="just" rtl="1"/>
            <a:r>
              <a:rPr lang="fa-IR" sz="2000" dirty="0">
                <a:solidFill>
                  <a:srgbClr val="FFFF00"/>
                </a:solidFill>
                <a:cs typeface="B Nazanin" panose="00000400000000000000" pitchFamily="2" charset="-78"/>
              </a:rPr>
              <a:t>ساده ترین </a:t>
            </a:r>
            <a:r>
              <a:rPr lang="fa-IR" dirty="0">
                <a:solidFill>
                  <a:srgbClr val="FFFF00"/>
                </a:solidFill>
                <a:cs typeface="B Nazanin" panose="00000400000000000000" pitchFamily="2" charset="-78"/>
              </a:rPr>
              <a:t>روش،</a:t>
            </a:r>
            <a:r>
              <a:rPr lang="fa-IR" sz="2000" dirty="0">
                <a:solidFill>
                  <a:srgbClr val="FFFF00"/>
                </a:solidFill>
                <a:cs typeface="B Nazanin" panose="00000400000000000000" pitchFamily="2" charset="-78"/>
              </a:rPr>
              <a:t> نوشتن نام خانوادگی یا ایمیل ایشان در محل مورد نظر است. مطمئن شوید نام خانوادگی یا ایمیل ایشان را درست وارد کرده اید. با انتخاب گزینه </a:t>
            </a:r>
            <a:r>
              <a:rPr lang="en-US" sz="1600" cap="none" dirty="0">
                <a:solidFill>
                  <a:srgbClr val="FFFF00"/>
                </a:solidFill>
                <a:cs typeface="B Nazanin" panose="00000400000000000000" pitchFamily="2" charset="-78"/>
              </a:rPr>
              <a:t>Assign Reviewer</a:t>
            </a:r>
            <a:r>
              <a:rPr lang="fa-IR" dirty="0">
                <a:solidFill>
                  <a:srgbClr val="FFFF00"/>
                </a:solidFill>
                <a:cs typeface="B Nazanin" panose="00000400000000000000" pitchFamily="2" charset="-78"/>
              </a:rPr>
              <a:t>، داور مورد نظر انتخاب خواهد شد و پیغام تعیین داور (صفحه 14)</a:t>
            </a:r>
            <a:r>
              <a:rPr lang="en-US" dirty="0">
                <a:solidFill>
                  <a:srgbClr val="FFFF00"/>
                </a:solidFill>
                <a:cs typeface="B Nazanin" panose="00000400000000000000" pitchFamily="2" charset="-78"/>
              </a:rPr>
              <a:t> </a:t>
            </a:r>
            <a:r>
              <a:rPr lang="fa-IR" dirty="0">
                <a:solidFill>
                  <a:srgbClr val="FFFF00"/>
                </a:solidFill>
                <a:cs typeface="B Nazanin" panose="00000400000000000000" pitchFamily="2" charset="-78"/>
              </a:rPr>
              <a:t> دیده می شود.</a:t>
            </a:r>
            <a:endParaRPr lang="en-US" sz="2000" dirty="0">
              <a:solidFill>
                <a:srgbClr val="FFFF00"/>
              </a:solidFill>
              <a:cs typeface="B Nazanin" panose="00000400000000000000"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000"/>
            <a:ext cx="10753017" cy="5715000"/>
          </a:xfrm>
          <a:prstGeom prst="rect">
            <a:avLst/>
          </a:prstGeom>
        </p:spPr>
      </p:pic>
      <p:sp>
        <p:nvSpPr>
          <p:cNvPr id="4" name="Right Arrow 3"/>
          <p:cNvSpPr/>
          <p:nvPr/>
        </p:nvSpPr>
        <p:spPr>
          <a:xfrm rot="10800000">
            <a:off x="4867275" y="4667249"/>
            <a:ext cx="190500" cy="14494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rot="10800000">
            <a:off x="3952875" y="4972049"/>
            <a:ext cx="190500" cy="14494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0859E5FC-676F-4929-8E54-24E5625E25C1}" type="slidenum">
              <a:rPr lang="en-US" smtClean="0"/>
              <a:t>18</a:t>
            </a:fld>
            <a:endParaRPr lang="en-US"/>
          </a:p>
        </p:txBody>
      </p:sp>
    </p:spTree>
    <p:extLst>
      <p:ext uri="{BB962C8B-B14F-4D97-AF65-F5344CB8AC3E}">
        <p14:creationId xmlns:p14="http://schemas.microsoft.com/office/powerpoint/2010/main" val="1007984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4691" y="126760"/>
            <a:ext cx="10146867" cy="4502727"/>
          </a:xfrm>
        </p:spPr>
        <p:txBody>
          <a:bodyPr>
            <a:normAutofit/>
          </a:bodyPr>
          <a:lstStyle/>
          <a:p>
            <a:pPr algn="r" rtl="1"/>
            <a:r>
              <a:rPr lang="fa-IR" sz="2000" dirty="0">
                <a:solidFill>
                  <a:srgbClr val="FFFF00"/>
                </a:solidFill>
                <a:cs typeface="B Nazanin" panose="00000400000000000000" pitchFamily="2" charset="-78"/>
              </a:rPr>
              <a:t>حالت سوم زمانی است که داور مورد نظر عضو کمیته علمی کنفرانس نباشد. برای این کار از بخش سوم استفاده می شود که در آن هم باید نام خانوادگی، ایمیل یا شناسه فرد در سامانه وارد شود.</a:t>
            </a:r>
            <a:endParaRPr lang="en-US" sz="2000" dirty="0">
              <a:solidFill>
                <a:srgbClr val="FFFF00"/>
              </a:solidFill>
              <a:cs typeface="B Nazanin" panose="00000400000000000000"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000"/>
            <a:ext cx="10753017" cy="5715000"/>
          </a:xfrm>
          <a:prstGeom prst="rect">
            <a:avLst/>
          </a:prstGeom>
        </p:spPr>
      </p:pic>
      <p:sp>
        <p:nvSpPr>
          <p:cNvPr id="4" name="Right Arrow 3"/>
          <p:cNvSpPr/>
          <p:nvPr/>
        </p:nvSpPr>
        <p:spPr>
          <a:xfrm rot="10800000">
            <a:off x="5562600" y="5191124"/>
            <a:ext cx="190500" cy="14494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rot="10800000">
            <a:off x="3705225" y="5391149"/>
            <a:ext cx="190500" cy="14494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0859E5FC-676F-4929-8E54-24E5625E25C1}" type="slidenum">
              <a:rPr lang="en-US" smtClean="0"/>
              <a:t>19</a:t>
            </a:fld>
            <a:endParaRPr lang="en-US"/>
          </a:p>
        </p:txBody>
      </p:sp>
    </p:spTree>
    <p:extLst>
      <p:ext uri="{BB962C8B-B14F-4D97-AF65-F5344CB8AC3E}">
        <p14:creationId xmlns:p14="http://schemas.microsoft.com/office/powerpoint/2010/main" val="2511776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46860" y="1545771"/>
            <a:ext cx="10141526" cy="4502727"/>
          </a:xfrm>
        </p:spPr>
        <p:txBody>
          <a:bodyPr>
            <a:normAutofit/>
          </a:bodyPr>
          <a:lstStyle/>
          <a:p>
            <a:pPr algn="just" rtl="1"/>
            <a:r>
              <a:rPr lang="fa-IR" sz="2800" dirty="0">
                <a:solidFill>
                  <a:schemeClr val="accent1">
                    <a:lumMod val="20000"/>
                    <a:lumOff val="80000"/>
                  </a:schemeClr>
                </a:solidFill>
                <a:cs typeface="B Nazanin" panose="00000400000000000000" pitchFamily="2" charset="-78"/>
              </a:rPr>
              <a:t>برای ورود به سامانه </a:t>
            </a:r>
            <a:r>
              <a:rPr lang="en-US" dirty="0" err="1">
                <a:solidFill>
                  <a:schemeClr val="accent1">
                    <a:lumMod val="20000"/>
                    <a:lumOff val="80000"/>
                  </a:schemeClr>
                </a:solidFill>
                <a:cs typeface="B Nazanin" panose="00000400000000000000" pitchFamily="2" charset="-78"/>
              </a:rPr>
              <a:t>edas</a:t>
            </a:r>
            <a:r>
              <a:rPr lang="fa-IR" dirty="0">
                <a:solidFill>
                  <a:schemeClr val="accent1">
                    <a:lumMod val="20000"/>
                    <a:lumOff val="80000"/>
                  </a:schemeClr>
                </a:solidFill>
                <a:cs typeface="B Nazanin" panose="00000400000000000000" pitchFamily="2" charset="-78"/>
              </a:rPr>
              <a:t> </a:t>
            </a:r>
            <a:r>
              <a:rPr lang="fa-IR" sz="2800" dirty="0">
                <a:solidFill>
                  <a:schemeClr val="accent1">
                    <a:lumMod val="20000"/>
                    <a:lumOff val="80000"/>
                  </a:schemeClr>
                </a:solidFill>
                <a:cs typeface="B Nazanin" panose="00000400000000000000" pitchFamily="2" charset="-78"/>
              </a:rPr>
              <a:t>لطفا به نشانی </a:t>
            </a:r>
            <a:r>
              <a:rPr lang="fa-IR" sz="2800" cap="none" dirty="0">
                <a:solidFill>
                  <a:schemeClr val="accent1">
                    <a:lumMod val="20000"/>
                    <a:lumOff val="80000"/>
                  </a:schemeClr>
                </a:solidFill>
                <a:cs typeface="B Nazanin" panose="00000400000000000000" pitchFamily="2" charset="-78"/>
              </a:rPr>
              <a:t>(</a:t>
            </a:r>
            <a:r>
              <a:rPr lang="en-US" cap="none" dirty="0">
                <a:solidFill>
                  <a:schemeClr val="accent1">
                    <a:lumMod val="20000"/>
                    <a:lumOff val="80000"/>
                  </a:schemeClr>
                </a:solidFill>
                <a:cs typeface="B Nazanin" panose="00000400000000000000" pitchFamily="2" charset="-78"/>
                <a:hlinkClick r:id="rId2"/>
              </a:rPr>
              <a:t>https://edas.info/27003</a:t>
            </a:r>
            <a:r>
              <a:rPr lang="fa-IR" sz="2800" cap="none" dirty="0">
                <a:solidFill>
                  <a:schemeClr val="accent1">
                    <a:lumMod val="20000"/>
                    <a:lumOff val="80000"/>
                  </a:schemeClr>
                </a:solidFill>
                <a:cs typeface="B Nazanin" panose="00000400000000000000" pitchFamily="2" charset="-78"/>
              </a:rPr>
              <a:t>) </a:t>
            </a:r>
            <a:r>
              <a:rPr lang="fa-IR" sz="2800" dirty="0">
                <a:solidFill>
                  <a:schemeClr val="accent1">
                    <a:lumMod val="20000"/>
                    <a:lumOff val="80000"/>
                  </a:schemeClr>
                </a:solidFill>
                <a:cs typeface="B Nazanin" panose="00000400000000000000" pitchFamily="2" charset="-78"/>
              </a:rPr>
              <a:t>مراجعه نمایید و مطابق راهنمای تصویری که در ادامه ارائه می گردد، داورهای مقالات زیرشاخه تحت نظر خود را تعیین نمایید.</a:t>
            </a:r>
          </a:p>
          <a:p>
            <a:pPr algn="just" rtl="1"/>
            <a:r>
              <a:rPr lang="fa-IR" sz="2800" dirty="0">
                <a:solidFill>
                  <a:schemeClr val="accent1">
                    <a:lumMod val="20000"/>
                    <a:lumOff val="80000"/>
                  </a:schemeClr>
                </a:solidFill>
                <a:cs typeface="B Nazanin" panose="00000400000000000000" pitchFamily="2" charset="-78"/>
              </a:rPr>
              <a:t>برای افزایش کیفیت داوری انجام شده برای مقالات، لطفا بررسی روند داوری مقالات شاخه تحت نظر خود را به طور مداوم انجام دهید. </a:t>
            </a:r>
            <a:endParaRPr lang="en-US" sz="2800" dirty="0">
              <a:solidFill>
                <a:schemeClr val="accent1">
                  <a:lumMod val="20000"/>
                  <a:lumOff val="80000"/>
                </a:schemeClr>
              </a:solidFill>
              <a:cs typeface="B Nazanin" panose="00000400000000000000" pitchFamily="2" charset="-78"/>
            </a:endParaRPr>
          </a:p>
          <a:p>
            <a:pPr algn="just" rtl="1"/>
            <a:r>
              <a:rPr lang="fa-IR" sz="2800" dirty="0">
                <a:solidFill>
                  <a:schemeClr val="accent1">
                    <a:lumMod val="20000"/>
                    <a:lumOff val="80000"/>
                  </a:schemeClr>
                </a:solidFill>
                <a:cs typeface="B Nazanin" panose="00000400000000000000" pitchFamily="2" charset="-78"/>
              </a:rPr>
              <a:t>در صورتی که در هریک از مراحل تعیین داور اشکالی وجود داشت، با ایمیل کنفرانس (</a:t>
            </a:r>
            <a:r>
              <a:rPr lang="en-US" cap="none" dirty="0">
                <a:solidFill>
                  <a:schemeClr val="accent1">
                    <a:lumMod val="20000"/>
                    <a:lumOff val="80000"/>
                  </a:schemeClr>
                </a:solidFill>
                <a:cs typeface="B Nazanin" panose="00000400000000000000" pitchFamily="2" charset="-78"/>
                <a:hlinkClick r:id="rId3"/>
              </a:rPr>
              <a:t>icbme2021@icbme.ir</a:t>
            </a:r>
            <a:r>
              <a:rPr lang="fa-IR" sz="2800" dirty="0">
                <a:solidFill>
                  <a:schemeClr val="accent1">
                    <a:lumMod val="20000"/>
                    <a:lumOff val="80000"/>
                  </a:schemeClr>
                </a:solidFill>
                <a:cs typeface="B Nazanin" panose="00000400000000000000" pitchFamily="2" charset="-78"/>
              </a:rPr>
              <a:t>) مکاتبه نمایید.</a:t>
            </a:r>
          </a:p>
          <a:p>
            <a:pPr algn="just" rtl="1"/>
            <a:r>
              <a:rPr lang="fa-IR" sz="2400" dirty="0">
                <a:solidFill>
                  <a:schemeClr val="accent1">
                    <a:lumMod val="20000"/>
                    <a:lumOff val="80000"/>
                  </a:schemeClr>
                </a:solidFill>
                <a:cs typeface="B Nazanin" panose="00000400000000000000" pitchFamily="2" charset="-78"/>
              </a:rPr>
              <a:t>توجه فرمایید که تصاویر مربوط به کنفرانس بیست و دوم هستند ولی روند کلی یکسان است.</a:t>
            </a:r>
            <a:endParaRPr lang="en-US" sz="2400" dirty="0">
              <a:solidFill>
                <a:schemeClr val="accent1">
                  <a:lumMod val="20000"/>
                  <a:lumOff val="80000"/>
                </a:schemeClr>
              </a:solidFill>
              <a:cs typeface="B Nazanin" panose="00000400000000000000" pitchFamily="2" charset="-78"/>
            </a:endParaRPr>
          </a:p>
        </p:txBody>
      </p:sp>
      <p:sp>
        <p:nvSpPr>
          <p:cNvPr id="2" name="Slide Number Placeholder 1"/>
          <p:cNvSpPr>
            <a:spLocks noGrp="1"/>
          </p:cNvSpPr>
          <p:nvPr>
            <p:ph type="sldNum" sz="quarter" idx="12"/>
          </p:nvPr>
        </p:nvSpPr>
        <p:spPr/>
        <p:txBody>
          <a:bodyPr/>
          <a:lstStyle/>
          <a:p>
            <a:fld id="{0859E5FC-676F-4929-8E54-24E5625E25C1}" type="slidenum">
              <a:rPr lang="en-US" smtClean="0"/>
              <a:t>2</a:t>
            </a:fld>
            <a:endParaRPr lang="en-US"/>
          </a:p>
        </p:txBody>
      </p:sp>
    </p:spTree>
    <p:extLst>
      <p:ext uri="{BB962C8B-B14F-4D97-AF65-F5344CB8AC3E}">
        <p14:creationId xmlns:p14="http://schemas.microsoft.com/office/powerpoint/2010/main" val="4618234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799" y="110837"/>
            <a:ext cx="10063741" cy="4502727"/>
          </a:xfrm>
        </p:spPr>
        <p:txBody>
          <a:bodyPr>
            <a:normAutofit/>
          </a:bodyPr>
          <a:lstStyle/>
          <a:p>
            <a:pPr algn="just" rtl="1"/>
            <a:r>
              <a:rPr lang="fa-IR" sz="2000" dirty="0">
                <a:solidFill>
                  <a:srgbClr val="FFFF00"/>
                </a:solidFill>
                <a:cs typeface="B Nazanin" panose="00000400000000000000" pitchFamily="2" charset="-78"/>
              </a:rPr>
              <a:t>در دو حالت اخیر در صورتی که افراد مورد بررسی دارای نام خانوادگی مشابه باشند، لیستی به شما ارائه می شود که با استفاده از مشخصات آن ها بتوانید داور مورد نظر را انتخاب نمایید. اگر داور مورد نظر شما در لیست نباشد، گزینه </a:t>
            </a:r>
            <a:r>
              <a:rPr lang="en-US" sz="1600" cap="none" dirty="0">
                <a:solidFill>
                  <a:srgbClr val="FFFF00"/>
                </a:solidFill>
                <a:cs typeface="B Nazanin" panose="00000400000000000000" pitchFamily="2" charset="-78"/>
              </a:rPr>
              <a:t>None of the Above</a:t>
            </a:r>
            <a:r>
              <a:rPr lang="fa-IR" sz="1600" cap="none" dirty="0">
                <a:solidFill>
                  <a:srgbClr val="FFFF00"/>
                </a:solidFill>
                <a:cs typeface="B Nazanin" panose="00000400000000000000" pitchFamily="2" charset="-78"/>
              </a:rPr>
              <a:t> </a:t>
            </a:r>
            <a:r>
              <a:rPr lang="fa-IR" sz="2000" dirty="0">
                <a:solidFill>
                  <a:srgbClr val="FFFF00"/>
                </a:solidFill>
                <a:cs typeface="B Nazanin" panose="00000400000000000000" pitchFamily="2" charset="-78"/>
              </a:rPr>
              <a:t>را انتخاب نمایید.</a:t>
            </a:r>
            <a:endParaRPr lang="en-US" sz="2000" dirty="0">
              <a:solidFill>
                <a:srgbClr val="FFFF00"/>
              </a:solidFill>
              <a:cs typeface="B Nazanin" panose="00000400000000000000"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000"/>
            <a:ext cx="10753017" cy="5715000"/>
          </a:xfrm>
          <a:prstGeom prst="rect">
            <a:avLst/>
          </a:prstGeom>
        </p:spPr>
      </p:pic>
      <p:sp>
        <p:nvSpPr>
          <p:cNvPr id="4" name="Slide Number Placeholder 3"/>
          <p:cNvSpPr>
            <a:spLocks noGrp="1"/>
          </p:cNvSpPr>
          <p:nvPr>
            <p:ph type="sldNum" sz="quarter" idx="12"/>
          </p:nvPr>
        </p:nvSpPr>
        <p:spPr/>
        <p:txBody>
          <a:bodyPr/>
          <a:lstStyle/>
          <a:p>
            <a:fld id="{0859E5FC-676F-4929-8E54-24E5625E25C1}" type="slidenum">
              <a:rPr lang="en-US" smtClean="0"/>
              <a:t>20</a:t>
            </a:fld>
            <a:endParaRPr lang="en-US"/>
          </a:p>
        </p:txBody>
      </p:sp>
    </p:spTree>
    <p:extLst>
      <p:ext uri="{BB962C8B-B14F-4D97-AF65-F5344CB8AC3E}">
        <p14:creationId xmlns:p14="http://schemas.microsoft.com/office/powerpoint/2010/main" val="1400481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5527" y="346365"/>
            <a:ext cx="9994467" cy="4502727"/>
          </a:xfrm>
        </p:spPr>
        <p:txBody>
          <a:bodyPr>
            <a:normAutofit/>
          </a:bodyPr>
          <a:lstStyle/>
          <a:p>
            <a:pPr algn="just" rtl="1"/>
            <a:r>
              <a:rPr lang="fa-IR" dirty="0">
                <a:solidFill>
                  <a:srgbClr val="FFFF00"/>
                </a:solidFill>
                <a:cs typeface="B Nazanin" panose="00000400000000000000" pitchFamily="2" charset="-78"/>
              </a:rPr>
              <a:t>در این صفحه با وارد کردن مشخصات فرد مد نظرتان، می توانید ایشان را به عنوان داور تعیین نمایید. البته توجه داشته باشید برای ورود به سامانه، ایمیل ایشان باید معتبر و از سروری غیر از </a:t>
            </a:r>
            <a:r>
              <a:rPr lang="en-US" sz="1600" cap="none" dirty="0">
                <a:solidFill>
                  <a:srgbClr val="FFFF00"/>
                </a:solidFill>
                <a:cs typeface="B Nazanin" panose="00000400000000000000" pitchFamily="2" charset="-78"/>
              </a:rPr>
              <a:t>Yahoo</a:t>
            </a:r>
            <a:r>
              <a:rPr lang="fa-IR" sz="1600" cap="none" dirty="0">
                <a:solidFill>
                  <a:srgbClr val="FFFF00"/>
                </a:solidFill>
                <a:cs typeface="B Nazanin" panose="00000400000000000000" pitchFamily="2" charset="-78"/>
              </a:rPr>
              <a:t> </a:t>
            </a:r>
            <a:r>
              <a:rPr lang="fa-IR" dirty="0">
                <a:solidFill>
                  <a:srgbClr val="FFFF00"/>
                </a:solidFill>
                <a:cs typeface="B Nazanin" panose="00000400000000000000" pitchFamily="2" charset="-78"/>
              </a:rPr>
              <a:t>باشد.</a:t>
            </a:r>
            <a:endParaRPr lang="en-US" sz="2000" dirty="0">
              <a:solidFill>
                <a:srgbClr val="FFFF00"/>
              </a:solidFill>
              <a:cs typeface="B Nazani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000"/>
            <a:ext cx="10753017" cy="5715000"/>
          </a:xfrm>
          <a:prstGeom prst="rect">
            <a:avLst/>
          </a:prstGeom>
        </p:spPr>
      </p:pic>
      <p:sp>
        <p:nvSpPr>
          <p:cNvPr id="2" name="Slide Number Placeholder 1"/>
          <p:cNvSpPr>
            <a:spLocks noGrp="1"/>
          </p:cNvSpPr>
          <p:nvPr>
            <p:ph type="sldNum" sz="quarter" idx="12"/>
          </p:nvPr>
        </p:nvSpPr>
        <p:spPr/>
        <p:txBody>
          <a:bodyPr/>
          <a:lstStyle/>
          <a:p>
            <a:fld id="{0859E5FC-676F-4929-8E54-24E5625E25C1}" type="slidenum">
              <a:rPr lang="en-US" smtClean="0"/>
              <a:t>21</a:t>
            </a:fld>
            <a:endParaRPr lang="en-US"/>
          </a:p>
        </p:txBody>
      </p:sp>
    </p:spTree>
    <p:extLst>
      <p:ext uri="{BB962C8B-B14F-4D97-AF65-F5344CB8AC3E}">
        <p14:creationId xmlns:p14="http://schemas.microsoft.com/office/powerpoint/2010/main" val="30352889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33137" y="328135"/>
            <a:ext cx="9866131" cy="4502727"/>
          </a:xfrm>
        </p:spPr>
        <p:txBody>
          <a:bodyPr>
            <a:normAutofit/>
          </a:bodyPr>
          <a:lstStyle/>
          <a:p>
            <a:pPr algn="r" rtl="1"/>
            <a:r>
              <a:rPr lang="fa-IR" sz="2000" dirty="0">
                <a:solidFill>
                  <a:srgbClr val="FFFF00"/>
                </a:solidFill>
                <a:cs typeface="B Nazanin" panose="00000400000000000000" pitchFamily="2" charset="-78"/>
              </a:rPr>
              <a:t>وقتی داورهای مد نظر را تعیین نمودید، با ورود به پرونده مقاله، اسامی آن ها در این صفحه قابل مشاهده است.</a:t>
            </a:r>
            <a:endParaRPr lang="en-US" sz="2000" dirty="0">
              <a:solidFill>
                <a:srgbClr val="FFFF00"/>
              </a:solidFill>
              <a:cs typeface="B Nazanin" panose="00000400000000000000"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000"/>
            <a:ext cx="10753017" cy="5715000"/>
          </a:xfrm>
          <a:prstGeom prst="rect">
            <a:avLst/>
          </a:prstGeom>
        </p:spPr>
      </p:pic>
      <p:sp>
        <p:nvSpPr>
          <p:cNvPr id="4" name="Slide Number Placeholder 3"/>
          <p:cNvSpPr>
            <a:spLocks noGrp="1"/>
          </p:cNvSpPr>
          <p:nvPr>
            <p:ph type="sldNum" sz="quarter" idx="12"/>
          </p:nvPr>
        </p:nvSpPr>
        <p:spPr/>
        <p:txBody>
          <a:bodyPr/>
          <a:lstStyle/>
          <a:p>
            <a:fld id="{0859E5FC-676F-4929-8E54-24E5625E25C1}" type="slidenum">
              <a:rPr lang="en-US" smtClean="0"/>
              <a:t>22</a:t>
            </a:fld>
            <a:endParaRPr lang="en-US"/>
          </a:p>
        </p:txBody>
      </p:sp>
    </p:spTree>
    <p:extLst>
      <p:ext uri="{BB962C8B-B14F-4D97-AF65-F5344CB8AC3E}">
        <p14:creationId xmlns:p14="http://schemas.microsoft.com/office/powerpoint/2010/main" val="9138042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8545" y="180109"/>
            <a:ext cx="10110506" cy="4502727"/>
          </a:xfrm>
        </p:spPr>
        <p:txBody>
          <a:bodyPr>
            <a:normAutofit/>
          </a:bodyPr>
          <a:lstStyle/>
          <a:p>
            <a:pPr algn="r" rtl="1"/>
            <a:r>
              <a:rPr lang="fa-IR" sz="2000" dirty="0">
                <a:solidFill>
                  <a:srgbClr val="FFFF00"/>
                </a:solidFill>
                <a:cs typeface="B Nazanin" panose="00000400000000000000" pitchFamily="2" charset="-78"/>
              </a:rPr>
              <a:t>یکی از عملیات دیگری که در این بخش می توانید انجام دهید حذف داور یا داورانی است که به دلیلی باید از لیست داوران مقاله حذف شوند. در این حالت از گزینه حذف موجود برای هر داور استفاده نمایید.</a:t>
            </a:r>
            <a:endParaRPr lang="en-US" sz="2000" dirty="0">
              <a:solidFill>
                <a:srgbClr val="FFFF00"/>
              </a:solidFill>
              <a:cs typeface="B Nazanin" panose="00000400000000000000"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000"/>
            <a:ext cx="10753017" cy="5715000"/>
          </a:xfrm>
          <a:prstGeom prst="rect">
            <a:avLst/>
          </a:prstGeom>
        </p:spPr>
      </p:pic>
      <p:sp>
        <p:nvSpPr>
          <p:cNvPr id="4" name="Right Arrow 3"/>
          <p:cNvSpPr/>
          <p:nvPr/>
        </p:nvSpPr>
        <p:spPr>
          <a:xfrm rot="5400000">
            <a:off x="8052577" y="4966258"/>
            <a:ext cx="411145" cy="21252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0859E5FC-676F-4929-8E54-24E5625E25C1}" type="slidenum">
              <a:rPr lang="en-US" smtClean="0"/>
              <a:t>23</a:t>
            </a:fld>
            <a:endParaRPr lang="en-US"/>
          </a:p>
        </p:txBody>
      </p:sp>
    </p:spTree>
    <p:extLst>
      <p:ext uri="{BB962C8B-B14F-4D97-AF65-F5344CB8AC3E}">
        <p14:creationId xmlns:p14="http://schemas.microsoft.com/office/powerpoint/2010/main" val="12237525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235528"/>
            <a:ext cx="10077595" cy="4502727"/>
          </a:xfrm>
        </p:spPr>
        <p:txBody>
          <a:bodyPr>
            <a:normAutofit/>
          </a:bodyPr>
          <a:lstStyle/>
          <a:p>
            <a:pPr algn="just" rtl="1"/>
            <a:r>
              <a:rPr lang="fa-IR" dirty="0">
                <a:solidFill>
                  <a:srgbClr val="FFFF00"/>
                </a:solidFill>
                <a:cs typeface="B Nazanin" panose="00000400000000000000" pitchFamily="2" charset="-78"/>
              </a:rPr>
              <a:t>در هر مرحله، رنگ پس زمینه نام داور تعیین شده، با توجه به وضعیت داوری تغییر می کند (بعد از تعیین داور، خاکستری و بعد از اطلاع رسانی، نیلی خواهد بود).</a:t>
            </a:r>
            <a:endParaRPr lang="en-US" sz="2000" dirty="0">
              <a:solidFill>
                <a:srgbClr val="FFFF00"/>
              </a:solidFill>
              <a:cs typeface="B Nazanin" panose="00000400000000000000"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000"/>
            <a:ext cx="10753017" cy="5715000"/>
          </a:xfrm>
          <a:prstGeom prst="rect">
            <a:avLst/>
          </a:prstGeom>
        </p:spPr>
      </p:pic>
      <p:sp>
        <p:nvSpPr>
          <p:cNvPr id="4" name="Slide Number Placeholder 3"/>
          <p:cNvSpPr>
            <a:spLocks noGrp="1"/>
          </p:cNvSpPr>
          <p:nvPr>
            <p:ph type="sldNum" sz="quarter" idx="12"/>
          </p:nvPr>
        </p:nvSpPr>
        <p:spPr/>
        <p:txBody>
          <a:bodyPr/>
          <a:lstStyle/>
          <a:p>
            <a:fld id="{0859E5FC-676F-4929-8E54-24E5625E25C1}" type="slidenum">
              <a:rPr lang="en-US" smtClean="0"/>
              <a:t>24</a:t>
            </a:fld>
            <a:endParaRPr lang="en-US"/>
          </a:p>
        </p:txBody>
      </p:sp>
    </p:spTree>
    <p:extLst>
      <p:ext uri="{BB962C8B-B14F-4D97-AF65-F5344CB8AC3E}">
        <p14:creationId xmlns:p14="http://schemas.microsoft.com/office/powerpoint/2010/main" val="14585601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82981" y="1149936"/>
            <a:ext cx="7412182" cy="4502727"/>
          </a:xfrm>
        </p:spPr>
        <p:txBody>
          <a:bodyPr>
            <a:normAutofit fontScale="92500" lnSpcReduction="20000"/>
          </a:bodyPr>
          <a:lstStyle/>
          <a:p>
            <a:pPr algn="r" rtl="1"/>
            <a:endParaRPr lang="en-US" sz="4800" dirty="0">
              <a:solidFill>
                <a:srgbClr val="FFFF00"/>
              </a:solidFill>
              <a:latin typeface="IranNastaliq" panose="02000503000000020003" pitchFamily="2" charset="0"/>
              <a:cs typeface="IranNastaliq" panose="02000503000000020003" pitchFamily="2" charset="0"/>
            </a:endParaRPr>
          </a:p>
          <a:p>
            <a:pPr algn="ctr" rtl="1">
              <a:lnSpc>
                <a:spcPct val="250000"/>
              </a:lnSpc>
            </a:pPr>
            <a:r>
              <a:rPr lang="fa-IR" sz="6000" dirty="0">
                <a:solidFill>
                  <a:srgbClr val="FFFF00"/>
                </a:solidFill>
                <a:latin typeface="IranNastaliq" panose="02000503000000020003" pitchFamily="2" charset="0"/>
                <a:cs typeface="IranNastaliq" panose="02000503000000020003" pitchFamily="2" charset="0"/>
              </a:rPr>
              <a:t>به امید دیدار شما در بیست و هفتمین کنفرانس ملی و پنجمین کنفرانس بین </a:t>
            </a:r>
            <a:r>
              <a:rPr lang="fa-IR" sz="6000" dirty="0" err="1">
                <a:solidFill>
                  <a:srgbClr val="FFFF00"/>
                </a:solidFill>
                <a:latin typeface="IranNastaliq" panose="02000503000000020003" pitchFamily="2" charset="0"/>
                <a:cs typeface="IranNastaliq" panose="02000503000000020003" pitchFamily="2" charset="0"/>
              </a:rPr>
              <a:t>المللی</a:t>
            </a:r>
            <a:r>
              <a:rPr lang="fa-IR" sz="6000">
                <a:solidFill>
                  <a:srgbClr val="FFFF00"/>
                </a:solidFill>
                <a:latin typeface="IranNastaliq" panose="02000503000000020003" pitchFamily="2" charset="0"/>
                <a:cs typeface="IranNastaliq" panose="02000503000000020003" pitchFamily="2" charset="0"/>
              </a:rPr>
              <a:t> مهندسی </a:t>
            </a:r>
            <a:r>
              <a:rPr lang="fa-IR" sz="6000" dirty="0">
                <a:solidFill>
                  <a:srgbClr val="FFFF00"/>
                </a:solidFill>
                <a:latin typeface="IranNastaliq" panose="02000503000000020003" pitchFamily="2" charset="0"/>
                <a:cs typeface="IranNastaliq" panose="02000503000000020003" pitchFamily="2" charset="0"/>
              </a:rPr>
              <a:t>زیست پزشکی ایران</a:t>
            </a:r>
            <a:endParaRPr lang="en-US" sz="6000" dirty="0">
              <a:solidFill>
                <a:srgbClr val="FFFF00"/>
              </a:solidFill>
              <a:latin typeface="IranNastaliq" panose="02000503000000020003" pitchFamily="2" charset="0"/>
              <a:cs typeface="IranNastaliq" panose="02000503000000020003" pitchFamily="2" charset="0"/>
            </a:endParaRPr>
          </a:p>
        </p:txBody>
      </p:sp>
      <p:sp>
        <p:nvSpPr>
          <p:cNvPr id="2" name="Slide Number Placeholder 1"/>
          <p:cNvSpPr>
            <a:spLocks noGrp="1"/>
          </p:cNvSpPr>
          <p:nvPr>
            <p:ph type="sldNum" sz="quarter" idx="12"/>
          </p:nvPr>
        </p:nvSpPr>
        <p:spPr/>
        <p:txBody>
          <a:bodyPr/>
          <a:lstStyle/>
          <a:p>
            <a:fld id="{0859E5FC-676F-4929-8E54-24E5625E25C1}" type="slidenum">
              <a:rPr lang="en-US" smtClean="0"/>
              <a:t>25</a:t>
            </a:fld>
            <a:endParaRPr lang="en-US"/>
          </a:p>
        </p:txBody>
      </p:sp>
    </p:spTree>
    <p:extLst>
      <p:ext uri="{BB962C8B-B14F-4D97-AF65-F5344CB8AC3E}">
        <p14:creationId xmlns:p14="http://schemas.microsoft.com/office/powerpoint/2010/main" val="1044168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9634" y="1545771"/>
            <a:ext cx="10748752" cy="4502727"/>
          </a:xfrm>
        </p:spPr>
        <p:txBody>
          <a:bodyPr>
            <a:normAutofit/>
          </a:bodyPr>
          <a:lstStyle/>
          <a:p>
            <a:pPr algn="just" rtl="1"/>
            <a:r>
              <a:rPr lang="fa-IR" sz="2800" dirty="0">
                <a:solidFill>
                  <a:schemeClr val="accent1">
                    <a:lumMod val="20000"/>
                    <a:lumOff val="80000"/>
                  </a:schemeClr>
                </a:solidFill>
                <a:cs typeface="B Nazanin" panose="00000400000000000000" pitchFamily="2" charset="-78"/>
              </a:rPr>
              <a:t>در صورتی که نام کاربری و رمز عبور خود را فراموش کرده اید به این صورت عمل بفرمایید:</a:t>
            </a:r>
          </a:p>
          <a:p>
            <a:pPr algn="just" rtl="1"/>
            <a:r>
              <a:rPr lang="fa-IR" sz="2800" dirty="0">
                <a:solidFill>
                  <a:schemeClr val="accent1">
                    <a:lumMod val="20000"/>
                    <a:lumOff val="80000"/>
                  </a:schemeClr>
                </a:solidFill>
                <a:cs typeface="B Nazanin" panose="00000400000000000000" pitchFamily="2" charset="-78"/>
              </a:rPr>
              <a:t>ایمیل شما نام کاربری برای ورود به سامانه است. </a:t>
            </a:r>
          </a:p>
          <a:p>
            <a:pPr algn="just" rtl="1"/>
            <a:r>
              <a:rPr lang="fa-IR" sz="2800" dirty="0">
                <a:solidFill>
                  <a:schemeClr val="accent1">
                    <a:lumMod val="20000"/>
                    <a:lumOff val="80000"/>
                  </a:schemeClr>
                </a:solidFill>
                <a:cs typeface="B Nazanin" panose="00000400000000000000" pitchFamily="2" charset="-78"/>
              </a:rPr>
              <a:t>برای بازیابی رمز عبور در صفحه وارد کردن مشخصات حساب کاربری، گزینه مشخص شده در تصویر را انتخاب نمایید و بر علامت </a:t>
            </a:r>
            <a:r>
              <a:rPr lang="en-US" sz="2400" cap="none" dirty="0">
                <a:solidFill>
                  <a:schemeClr val="accent1">
                    <a:lumMod val="20000"/>
                    <a:lumOff val="80000"/>
                  </a:schemeClr>
                </a:solidFill>
                <a:cs typeface="B Nazanin" panose="00000400000000000000" pitchFamily="2" charset="-78"/>
              </a:rPr>
              <a:t>Reset</a:t>
            </a:r>
            <a:r>
              <a:rPr lang="fa-IR" sz="2400" cap="none" dirty="0">
                <a:solidFill>
                  <a:schemeClr val="accent1">
                    <a:lumMod val="20000"/>
                    <a:lumOff val="80000"/>
                  </a:schemeClr>
                </a:solidFill>
                <a:cs typeface="B Nazanin" panose="00000400000000000000" pitchFamily="2" charset="-78"/>
              </a:rPr>
              <a:t> </a:t>
            </a:r>
            <a:r>
              <a:rPr lang="fa-IR" sz="2800" dirty="0">
                <a:solidFill>
                  <a:schemeClr val="accent1">
                    <a:lumMod val="20000"/>
                    <a:lumOff val="80000"/>
                  </a:schemeClr>
                </a:solidFill>
                <a:cs typeface="B Nazanin" panose="00000400000000000000" pitchFamily="2" charset="-78"/>
              </a:rPr>
              <a:t>کلیک نمایید.</a:t>
            </a:r>
          </a:p>
          <a:p>
            <a:pPr algn="just" rtl="1"/>
            <a:r>
              <a:rPr lang="fa-IR" sz="2800" dirty="0">
                <a:solidFill>
                  <a:schemeClr val="accent1">
                    <a:lumMod val="20000"/>
                    <a:lumOff val="80000"/>
                  </a:schemeClr>
                </a:solidFill>
                <a:cs typeface="B Nazanin" panose="00000400000000000000" pitchFamily="2" charset="-78"/>
              </a:rPr>
              <a:t>طی چند ساعت، یک ایمیل از سامانه دریافت خواهید کرد که در آن لینکی برای ایجاد رمز عبور جدید وجود دارد.</a:t>
            </a:r>
            <a:endParaRPr lang="en-US" sz="2400" dirty="0">
              <a:solidFill>
                <a:schemeClr val="accent1">
                  <a:lumMod val="20000"/>
                  <a:lumOff val="80000"/>
                </a:schemeClr>
              </a:solidFill>
              <a:cs typeface="B Nazanin" panose="00000400000000000000" pitchFamily="2" charset="-78"/>
            </a:endParaRPr>
          </a:p>
        </p:txBody>
      </p:sp>
      <p:sp>
        <p:nvSpPr>
          <p:cNvPr id="2" name="Slide Number Placeholder 1"/>
          <p:cNvSpPr>
            <a:spLocks noGrp="1"/>
          </p:cNvSpPr>
          <p:nvPr>
            <p:ph type="sldNum" sz="quarter" idx="12"/>
          </p:nvPr>
        </p:nvSpPr>
        <p:spPr/>
        <p:txBody>
          <a:bodyPr/>
          <a:lstStyle/>
          <a:p>
            <a:fld id="{0859E5FC-676F-4929-8E54-24E5625E25C1}" type="slidenum">
              <a:rPr lang="en-US" smtClean="0"/>
              <a:t>3</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730" y="4445046"/>
            <a:ext cx="5695950" cy="2200275"/>
          </a:xfrm>
          <a:prstGeom prst="rect">
            <a:avLst/>
          </a:prstGeom>
        </p:spPr>
      </p:pic>
    </p:spTree>
    <p:extLst>
      <p:ext uri="{BB962C8B-B14F-4D97-AF65-F5344CB8AC3E}">
        <p14:creationId xmlns:p14="http://schemas.microsoft.com/office/powerpoint/2010/main" val="1611845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32046" y="498764"/>
            <a:ext cx="8825658" cy="4502727"/>
          </a:xfrm>
        </p:spPr>
        <p:txBody>
          <a:bodyPr>
            <a:normAutofit/>
          </a:bodyPr>
          <a:lstStyle/>
          <a:p>
            <a:pPr algn="r" rtl="1"/>
            <a:r>
              <a:rPr lang="fa-IR" sz="2000" dirty="0">
                <a:solidFill>
                  <a:srgbClr val="FFFF00"/>
                </a:solidFill>
                <a:cs typeface="B Nazanin" panose="00000400000000000000" pitchFamily="2" charset="-78"/>
              </a:rPr>
              <a:t>وقتی به سامانه وارد شوید، صفحه اول برای کنفرانس مهندسی زیست پزشکی، به شکل زیر خواهد بود:</a:t>
            </a:r>
            <a:endParaRPr lang="en-US" sz="2000" dirty="0">
              <a:solidFill>
                <a:srgbClr val="FFFF00"/>
              </a:solidFill>
              <a:cs typeface="B Nazanin" panose="00000400000000000000" pitchFamily="2" charset="-78"/>
            </a:endParaRPr>
          </a:p>
        </p:txBody>
      </p:sp>
      <p:sp>
        <p:nvSpPr>
          <p:cNvPr id="2" name="Slide Number Placeholder 1"/>
          <p:cNvSpPr>
            <a:spLocks noGrp="1"/>
          </p:cNvSpPr>
          <p:nvPr>
            <p:ph type="sldNum" sz="quarter" idx="12"/>
          </p:nvPr>
        </p:nvSpPr>
        <p:spPr/>
        <p:txBody>
          <a:bodyPr/>
          <a:lstStyle/>
          <a:p>
            <a:fld id="{0859E5FC-676F-4929-8E54-24E5625E25C1}" type="slidenum">
              <a:rPr lang="en-US" smtClean="0"/>
              <a:t>4</a:t>
            </a:fld>
            <a:endParaRPr lang="en-US"/>
          </a:p>
        </p:txBody>
      </p:sp>
      <p:pic>
        <p:nvPicPr>
          <p:cNvPr id="5" name="Picture 4">
            <a:extLst>
              <a:ext uri="{FF2B5EF4-FFF2-40B4-BE49-F238E27FC236}">
                <a16:creationId xmlns:a16="http://schemas.microsoft.com/office/drawing/2014/main" id="{45919ACE-7254-4F0A-BBDF-7006C5811E9E}"/>
              </a:ext>
            </a:extLst>
          </p:cNvPr>
          <p:cNvPicPr>
            <a:picLocks noChangeAspect="1"/>
          </p:cNvPicPr>
          <p:nvPr/>
        </p:nvPicPr>
        <p:blipFill>
          <a:blip r:embed="rId2"/>
          <a:stretch>
            <a:fillRect/>
          </a:stretch>
        </p:blipFill>
        <p:spPr>
          <a:xfrm>
            <a:off x="0" y="1237030"/>
            <a:ext cx="12192000" cy="5325241"/>
          </a:xfrm>
          <a:prstGeom prst="rect">
            <a:avLst/>
          </a:prstGeom>
        </p:spPr>
      </p:pic>
    </p:spTree>
    <p:extLst>
      <p:ext uri="{BB962C8B-B14F-4D97-AF65-F5344CB8AC3E}">
        <p14:creationId xmlns:p14="http://schemas.microsoft.com/office/powerpoint/2010/main" val="1378787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07819"/>
            <a:ext cx="10368540" cy="4502727"/>
          </a:xfrm>
        </p:spPr>
        <p:txBody>
          <a:bodyPr>
            <a:normAutofit/>
          </a:bodyPr>
          <a:lstStyle/>
          <a:p>
            <a:pPr algn="r" rtl="1"/>
            <a:r>
              <a:rPr lang="fa-IR" sz="2000" dirty="0">
                <a:solidFill>
                  <a:srgbClr val="FFFF00"/>
                </a:solidFill>
                <a:cs typeface="B Nazanin" panose="00000400000000000000" pitchFamily="2" charset="-78"/>
              </a:rPr>
              <a:t>برای ورود به بخش تعیین داوری، بایست ابتدا لیست مقالات شاخه مد نظر شما تهیه شود. برای این کار، از گزینه های بالای صفحه، گزینه </a:t>
            </a:r>
            <a:r>
              <a:rPr lang="en-US" sz="1600" cap="none" dirty="0">
                <a:solidFill>
                  <a:srgbClr val="FFFF00"/>
                </a:solidFill>
                <a:cs typeface="B Nazanin" panose="00000400000000000000" pitchFamily="2" charset="-78"/>
              </a:rPr>
              <a:t>Papers</a:t>
            </a:r>
            <a:r>
              <a:rPr lang="fa-IR" sz="1600" cap="none" dirty="0">
                <a:solidFill>
                  <a:srgbClr val="FFFF00"/>
                </a:solidFill>
                <a:cs typeface="B Nazanin" panose="00000400000000000000" pitchFamily="2" charset="-78"/>
              </a:rPr>
              <a:t> </a:t>
            </a:r>
            <a:r>
              <a:rPr lang="fa-IR" sz="2000" dirty="0">
                <a:solidFill>
                  <a:srgbClr val="FFFF00"/>
                </a:solidFill>
                <a:cs typeface="B Nazanin" panose="00000400000000000000" pitchFamily="2" charset="-78"/>
              </a:rPr>
              <a:t>و از نوار باز شده، گزینه </a:t>
            </a:r>
            <a:r>
              <a:rPr lang="en-US" sz="1600" cap="none" dirty="0">
                <a:solidFill>
                  <a:srgbClr val="FFFF00"/>
                </a:solidFill>
                <a:cs typeface="B Nazanin" panose="00000400000000000000" pitchFamily="2" charset="-78"/>
              </a:rPr>
              <a:t>List &amp; Export</a:t>
            </a:r>
            <a:r>
              <a:rPr lang="fa-IR" sz="1600" cap="none" dirty="0">
                <a:solidFill>
                  <a:srgbClr val="FFFF00"/>
                </a:solidFill>
                <a:cs typeface="B Nazanin" panose="00000400000000000000" pitchFamily="2" charset="-78"/>
              </a:rPr>
              <a:t> </a:t>
            </a:r>
            <a:r>
              <a:rPr lang="fa-IR" sz="2000" dirty="0">
                <a:solidFill>
                  <a:srgbClr val="FFFF00"/>
                </a:solidFill>
                <a:cs typeface="B Nazanin" panose="00000400000000000000" pitchFamily="2" charset="-78"/>
              </a:rPr>
              <a:t>را انتخاب نمایید</a:t>
            </a:r>
            <a:r>
              <a:rPr lang="en-US" sz="2000" dirty="0">
                <a:solidFill>
                  <a:srgbClr val="FFFF00"/>
                </a:solidFill>
                <a:cs typeface="B Nazanin" panose="00000400000000000000" pitchFamily="2" charset="-78"/>
              </a:rPr>
              <a:t>.</a:t>
            </a:r>
          </a:p>
        </p:txBody>
      </p:sp>
      <p:sp>
        <p:nvSpPr>
          <p:cNvPr id="4" name="Slide Number Placeholder 3"/>
          <p:cNvSpPr>
            <a:spLocks noGrp="1"/>
          </p:cNvSpPr>
          <p:nvPr>
            <p:ph type="sldNum" sz="quarter" idx="12"/>
          </p:nvPr>
        </p:nvSpPr>
        <p:spPr/>
        <p:txBody>
          <a:bodyPr/>
          <a:lstStyle/>
          <a:p>
            <a:fld id="{0859E5FC-676F-4929-8E54-24E5625E25C1}" type="slidenum">
              <a:rPr lang="en-US" smtClean="0"/>
              <a:t>5</a:t>
            </a:fld>
            <a:endParaRPr lang="en-US"/>
          </a:p>
        </p:txBody>
      </p:sp>
      <p:pic>
        <p:nvPicPr>
          <p:cNvPr id="6" name="Picture 5">
            <a:extLst>
              <a:ext uri="{FF2B5EF4-FFF2-40B4-BE49-F238E27FC236}">
                <a16:creationId xmlns:a16="http://schemas.microsoft.com/office/drawing/2014/main" id="{F562071F-6C4B-4CE0-A866-51670B1785D2}"/>
              </a:ext>
            </a:extLst>
          </p:cNvPr>
          <p:cNvPicPr>
            <a:picLocks noChangeAspect="1"/>
          </p:cNvPicPr>
          <p:nvPr/>
        </p:nvPicPr>
        <p:blipFill>
          <a:blip r:embed="rId2"/>
          <a:stretch>
            <a:fillRect/>
          </a:stretch>
        </p:blipFill>
        <p:spPr>
          <a:xfrm>
            <a:off x="1079581" y="1111590"/>
            <a:ext cx="8562803" cy="5227265"/>
          </a:xfrm>
          <a:prstGeom prst="rect">
            <a:avLst/>
          </a:prstGeom>
        </p:spPr>
      </p:pic>
    </p:spTree>
    <p:extLst>
      <p:ext uri="{BB962C8B-B14F-4D97-AF65-F5344CB8AC3E}">
        <p14:creationId xmlns:p14="http://schemas.microsoft.com/office/powerpoint/2010/main" val="3642584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77091"/>
            <a:ext cx="10271559" cy="4502727"/>
          </a:xfrm>
        </p:spPr>
        <p:txBody>
          <a:bodyPr>
            <a:normAutofit/>
          </a:bodyPr>
          <a:lstStyle/>
          <a:p>
            <a:pPr algn="r" rtl="1"/>
            <a:r>
              <a:rPr lang="fa-IR" sz="2000" dirty="0">
                <a:solidFill>
                  <a:srgbClr val="FFFF00"/>
                </a:solidFill>
                <a:cs typeface="B Nazanin" panose="00000400000000000000" pitchFamily="2" charset="-78"/>
              </a:rPr>
              <a:t>در این مرحله، لیست مقالات باید به مقالات شاخه مورد نظر محدود شوند. به همین دلیل ابتدا مطمئن شوید که در بخش </a:t>
            </a:r>
            <a:r>
              <a:rPr lang="en-US" sz="1600" cap="none" dirty="0">
                <a:solidFill>
                  <a:srgbClr val="FFFF00"/>
                </a:solidFill>
                <a:cs typeface="B Nazanin" panose="00000400000000000000" pitchFamily="2" charset="-78"/>
              </a:rPr>
              <a:t>Status</a:t>
            </a:r>
            <a:r>
              <a:rPr lang="fa-IR" sz="1600" cap="none" dirty="0">
                <a:solidFill>
                  <a:srgbClr val="FFFF00"/>
                </a:solidFill>
                <a:cs typeface="B Nazanin" panose="00000400000000000000" pitchFamily="2" charset="-78"/>
              </a:rPr>
              <a:t> </a:t>
            </a:r>
            <a:r>
              <a:rPr lang="fa-IR" sz="2000" dirty="0">
                <a:solidFill>
                  <a:srgbClr val="FFFF00"/>
                </a:solidFill>
                <a:cs typeface="B Nazanin" panose="00000400000000000000" pitchFamily="2" charset="-78"/>
              </a:rPr>
              <a:t>مقالات، فقط مقالاتی که در حالت </a:t>
            </a:r>
            <a:r>
              <a:rPr lang="en-US" sz="1600" cap="none" dirty="0">
                <a:solidFill>
                  <a:srgbClr val="FFFF00"/>
                </a:solidFill>
                <a:cs typeface="B Nazanin" panose="00000400000000000000" pitchFamily="2" charset="-78"/>
              </a:rPr>
              <a:t>Active</a:t>
            </a:r>
            <a:r>
              <a:rPr lang="fa-IR" sz="1600" cap="none" dirty="0">
                <a:solidFill>
                  <a:srgbClr val="FFFF00"/>
                </a:solidFill>
                <a:cs typeface="B Nazanin" panose="00000400000000000000" pitchFamily="2" charset="-78"/>
              </a:rPr>
              <a:t> </a:t>
            </a:r>
            <a:r>
              <a:rPr lang="fa-IR" sz="2000" dirty="0">
                <a:solidFill>
                  <a:srgbClr val="FFFF00"/>
                </a:solidFill>
                <a:cs typeface="B Nazanin" panose="00000400000000000000" pitchFamily="2" charset="-78"/>
              </a:rPr>
              <a:t>هستند انتخاب شده اند.  </a:t>
            </a:r>
            <a:endParaRPr lang="en-US" sz="2000" dirty="0">
              <a:solidFill>
                <a:srgbClr val="FFFF00"/>
              </a:solidFill>
              <a:cs typeface="B Nazanin" panose="00000400000000000000" pitchFamily="2" charset="-78"/>
            </a:endParaRPr>
          </a:p>
        </p:txBody>
      </p:sp>
      <p:sp>
        <p:nvSpPr>
          <p:cNvPr id="4" name="Right Arrow 3"/>
          <p:cNvSpPr/>
          <p:nvPr/>
        </p:nvSpPr>
        <p:spPr>
          <a:xfrm rot="10800000">
            <a:off x="3070372" y="4390803"/>
            <a:ext cx="190500" cy="14494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0859E5FC-676F-4929-8E54-24E5625E25C1}" type="slidenum">
              <a:rPr lang="en-US" smtClean="0"/>
              <a:t>6</a:t>
            </a:fld>
            <a:endParaRPr lang="en-US"/>
          </a:p>
        </p:txBody>
      </p:sp>
      <p:pic>
        <p:nvPicPr>
          <p:cNvPr id="7" name="Picture 6">
            <a:extLst>
              <a:ext uri="{FF2B5EF4-FFF2-40B4-BE49-F238E27FC236}">
                <a16:creationId xmlns:a16="http://schemas.microsoft.com/office/drawing/2014/main" id="{9B3863D7-C97B-4079-9626-C2E952B77F0A}"/>
              </a:ext>
            </a:extLst>
          </p:cNvPr>
          <p:cNvPicPr>
            <a:picLocks noChangeAspect="1"/>
          </p:cNvPicPr>
          <p:nvPr/>
        </p:nvPicPr>
        <p:blipFill>
          <a:blip r:embed="rId2"/>
          <a:stretch>
            <a:fillRect/>
          </a:stretch>
        </p:blipFill>
        <p:spPr>
          <a:xfrm>
            <a:off x="542741" y="1368155"/>
            <a:ext cx="9331761" cy="4750996"/>
          </a:xfrm>
          <a:prstGeom prst="rect">
            <a:avLst/>
          </a:prstGeom>
        </p:spPr>
      </p:pic>
    </p:spTree>
    <p:extLst>
      <p:ext uri="{BB962C8B-B14F-4D97-AF65-F5344CB8AC3E}">
        <p14:creationId xmlns:p14="http://schemas.microsoft.com/office/powerpoint/2010/main" val="2940039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 y="318655"/>
            <a:ext cx="9980614" cy="4502727"/>
          </a:xfrm>
        </p:spPr>
        <p:txBody>
          <a:bodyPr>
            <a:normAutofit/>
          </a:bodyPr>
          <a:lstStyle/>
          <a:p>
            <a:pPr algn="r" rtl="1"/>
            <a:r>
              <a:rPr lang="fa-IR" sz="2000" dirty="0">
                <a:solidFill>
                  <a:srgbClr val="FFFF00"/>
                </a:solidFill>
                <a:cs typeface="B Nazanin" panose="00000400000000000000" pitchFamily="2" charset="-78"/>
              </a:rPr>
              <a:t>سپس از لیست موجود در زیرشاخه </a:t>
            </a:r>
            <a:r>
              <a:rPr lang="en-US" sz="1600" cap="none" dirty="0">
                <a:solidFill>
                  <a:srgbClr val="FFFF00"/>
                </a:solidFill>
                <a:cs typeface="B Nazanin" panose="00000400000000000000" pitchFamily="2" charset="-78"/>
              </a:rPr>
              <a:t>Papers in Track</a:t>
            </a:r>
            <a:r>
              <a:rPr lang="fa-IR" sz="2000" dirty="0">
                <a:solidFill>
                  <a:srgbClr val="FFFF00"/>
                </a:solidFill>
                <a:cs typeface="B Nazanin" panose="00000400000000000000" pitchFamily="2" charset="-78"/>
              </a:rPr>
              <a:t>، </a:t>
            </a:r>
            <a:r>
              <a:rPr lang="fa-IR" dirty="0">
                <a:solidFill>
                  <a:srgbClr val="FFFF00"/>
                </a:solidFill>
                <a:cs typeface="B Nazanin" panose="00000400000000000000" pitchFamily="2" charset="-78"/>
              </a:rPr>
              <a:t>می توانید </a:t>
            </a:r>
            <a:r>
              <a:rPr lang="fa-IR" sz="2000" dirty="0">
                <a:solidFill>
                  <a:srgbClr val="FFFF00"/>
                </a:solidFill>
                <a:cs typeface="B Nazanin" panose="00000400000000000000" pitchFamily="2" charset="-78"/>
              </a:rPr>
              <a:t>شاخه های تحت نظر خود را مشاهده کنید. در صورتی که برای مقالات یک شاخه می خواهید داور تعیین کنید، آن شاخه را انتخاب نمایید. </a:t>
            </a:r>
            <a:endParaRPr lang="en-US" sz="2000" dirty="0">
              <a:solidFill>
                <a:srgbClr val="FFFF00"/>
              </a:solidFill>
              <a:cs typeface="B Nazanin" panose="00000400000000000000"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000"/>
            <a:ext cx="10753017" cy="5715000"/>
          </a:xfrm>
          <a:prstGeom prst="rect">
            <a:avLst/>
          </a:prstGeom>
        </p:spPr>
      </p:pic>
      <p:sp>
        <p:nvSpPr>
          <p:cNvPr id="4" name="Slide Number Placeholder 3"/>
          <p:cNvSpPr>
            <a:spLocks noGrp="1"/>
          </p:cNvSpPr>
          <p:nvPr>
            <p:ph type="sldNum" sz="quarter" idx="12"/>
          </p:nvPr>
        </p:nvSpPr>
        <p:spPr/>
        <p:txBody>
          <a:bodyPr/>
          <a:lstStyle/>
          <a:p>
            <a:fld id="{0859E5FC-676F-4929-8E54-24E5625E25C1}" type="slidenum">
              <a:rPr lang="en-US" smtClean="0"/>
              <a:t>7</a:t>
            </a:fld>
            <a:endParaRPr lang="en-US"/>
          </a:p>
        </p:txBody>
      </p:sp>
    </p:spTree>
    <p:extLst>
      <p:ext uri="{BB962C8B-B14F-4D97-AF65-F5344CB8AC3E}">
        <p14:creationId xmlns:p14="http://schemas.microsoft.com/office/powerpoint/2010/main" val="384679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9382" y="221674"/>
            <a:ext cx="9994468" cy="4502727"/>
          </a:xfrm>
        </p:spPr>
        <p:txBody>
          <a:bodyPr>
            <a:normAutofit/>
          </a:bodyPr>
          <a:lstStyle/>
          <a:p>
            <a:pPr algn="r" rtl="1"/>
            <a:r>
              <a:rPr lang="fa-IR" dirty="0">
                <a:solidFill>
                  <a:srgbClr val="FFFF00"/>
                </a:solidFill>
                <a:cs typeface="B Nazanin" panose="00000400000000000000" pitchFamily="2" charset="-78"/>
              </a:rPr>
              <a:t>در صورتی که برای لیستی که می خواهید تهیه نمایید، مشخصه ای مد نظرتان است که نشان داده شود، از موارد دیگر موجود در این صفحه، می توانید استفاده نمایید. پس از تعیین مشخصات لیست، گزینه </a:t>
            </a:r>
            <a:r>
              <a:rPr lang="en-US" sz="1600" cap="none" dirty="0">
                <a:solidFill>
                  <a:srgbClr val="FFFF00"/>
                </a:solidFill>
                <a:cs typeface="B Nazanin" panose="00000400000000000000" pitchFamily="2" charset="-78"/>
              </a:rPr>
              <a:t>List Papers</a:t>
            </a:r>
            <a:r>
              <a:rPr lang="fa-IR" sz="1600" cap="none" dirty="0">
                <a:solidFill>
                  <a:srgbClr val="FFFF00"/>
                </a:solidFill>
                <a:cs typeface="B Nazanin" panose="00000400000000000000" pitchFamily="2" charset="-78"/>
              </a:rPr>
              <a:t> </a:t>
            </a:r>
            <a:r>
              <a:rPr lang="fa-IR" dirty="0">
                <a:solidFill>
                  <a:srgbClr val="FFFF00"/>
                </a:solidFill>
                <a:cs typeface="B Nazanin" panose="00000400000000000000" pitchFamily="2" charset="-78"/>
              </a:rPr>
              <a:t>را انتخاب کنید.</a:t>
            </a:r>
            <a:endParaRPr lang="en-US" sz="2000" dirty="0">
              <a:solidFill>
                <a:srgbClr val="FFFF00"/>
              </a:solidFill>
              <a:cs typeface="B Nazanin" panose="00000400000000000000"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000"/>
            <a:ext cx="10753017" cy="5715000"/>
          </a:xfrm>
          <a:prstGeom prst="rect">
            <a:avLst/>
          </a:prstGeom>
        </p:spPr>
      </p:pic>
      <p:sp>
        <p:nvSpPr>
          <p:cNvPr id="4" name="Right Arrow 3"/>
          <p:cNvSpPr/>
          <p:nvPr/>
        </p:nvSpPr>
        <p:spPr>
          <a:xfrm rot="10800000">
            <a:off x="2538745" y="3189324"/>
            <a:ext cx="190500" cy="14494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0859E5FC-676F-4929-8E54-24E5625E25C1}" type="slidenum">
              <a:rPr lang="en-US" smtClean="0"/>
              <a:t>8</a:t>
            </a:fld>
            <a:endParaRPr lang="en-US"/>
          </a:p>
        </p:txBody>
      </p:sp>
    </p:spTree>
    <p:extLst>
      <p:ext uri="{BB962C8B-B14F-4D97-AF65-F5344CB8AC3E}">
        <p14:creationId xmlns:p14="http://schemas.microsoft.com/office/powerpoint/2010/main" val="384656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9382" y="138546"/>
            <a:ext cx="10008322" cy="4502727"/>
          </a:xfrm>
        </p:spPr>
        <p:txBody>
          <a:bodyPr>
            <a:normAutofit/>
          </a:bodyPr>
          <a:lstStyle/>
          <a:p>
            <a:pPr algn="r" rtl="1"/>
            <a:r>
              <a:rPr lang="fa-IR" sz="2000" dirty="0">
                <a:solidFill>
                  <a:srgbClr val="FFFF00"/>
                </a:solidFill>
                <a:cs typeface="B Nazanin" panose="00000400000000000000" pitchFamily="2" charset="-78"/>
              </a:rPr>
              <a:t>با انجام این مراحل، لیست مقالات موجود در شاخه مدنظر شما بر اساس مشخصاتی که انتخاب کرده بودید ارائه می گردد. برای اینکه وارد پرونده مقاله شوید روی کد آن کلیک نمایید.</a:t>
            </a:r>
            <a:endParaRPr lang="en-US" sz="2000" dirty="0">
              <a:solidFill>
                <a:srgbClr val="FFFF00"/>
              </a:solidFill>
              <a:cs typeface="B Nazanin" panose="00000400000000000000"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000"/>
            <a:ext cx="10753017" cy="5715000"/>
          </a:xfrm>
          <a:prstGeom prst="rect">
            <a:avLst/>
          </a:prstGeom>
        </p:spPr>
      </p:pic>
      <p:sp>
        <p:nvSpPr>
          <p:cNvPr id="5" name="Rounded Rectangle 4"/>
          <p:cNvSpPr/>
          <p:nvPr/>
        </p:nvSpPr>
        <p:spPr>
          <a:xfrm>
            <a:off x="898498" y="4397072"/>
            <a:ext cx="604299" cy="23625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0859E5FC-676F-4929-8E54-24E5625E25C1}" type="slidenum">
              <a:rPr lang="en-US" smtClean="0"/>
              <a:t>9</a:t>
            </a:fld>
            <a:endParaRPr lang="en-US"/>
          </a:p>
        </p:txBody>
      </p:sp>
    </p:spTree>
    <p:extLst>
      <p:ext uri="{BB962C8B-B14F-4D97-AF65-F5344CB8AC3E}">
        <p14:creationId xmlns:p14="http://schemas.microsoft.com/office/powerpoint/2010/main" val="2151500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223</TotalTime>
  <Words>1103</Words>
  <Application>Microsoft Office PowerPoint</Application>
  <PresentationFormat>Widescreen</PresentationFormat>
  <Paragraphs>60</Paragraphs>
  <Slides>25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Century Gothic</vt:lpstr>
      <vt:lpstr>IranNastaliq</vt:lpstr>
      <vt:lpstr>Wingdings 3</vt:lpstr>
      <vt:lpstr>Ion</vt:lpstr>
      <vt:lpstr>راهنمای مسئول شاخه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راهنمای مسئول شاخه</dc:title>
  <dc:creator>USER</dc:creator>
  <cp:lastModifiedBy>Nasser Fatouraee</cp:lastModifiedBy>
  <cp:revision>93</cp:revision>
  <dcterms:created xsi:type="dcterms:W3CDTF">2015-07-12T19:11:37Z</dcterms:created>
  <dcterms:modified xsi:type="dcterms:W3CDTF">2021-05-06T15:20:21Z</dcterms:modified>
</cp:coreProperties>
</file>