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66" r:id="rId3"/>
    <p:sldId id="275" r:id="rId4"/>
    <p:sldId id="276" r:id="rId5"/>
    <p:sldId id="264" r:id="rId6"/>
    <p:sldId id="277" r:id="rId7"/>
    <p:sldId id="278" r:id="rId8"/>
    <p:sldId id="280" r:id="rId9"/>
    <p:sldId id="281" r:id="rId10"/>
    <p:sldId id="282" r:id="rId11"/>
    <p:sldId id="283" r:id="rId12"/>
    <p:sldId id="284" r:id="rId13"/>
    <p:sldId id="285" r:id="rId14"/>
    <p:sldId id="286" r:id="rId15"/>
    <p:sldId id="262" r:id="rId16"/>
    <p:sldId id="287"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howGuides="1">
      <p:cViewPr varScale="1">
        <p:scale>
          <a:sx n="78" d="100"/>
          <a:sy n="78" d="100"/>
        </p:scale>
        <p:origin x="162" y="51"/>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cbme.i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www.icbme.i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icbme2020@icbme.ir"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edas.info/N27003"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81429" y="2099733"/>
            <a:ext cx="8825658" cy="85128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5400" dirty="0">
                <a:solidFill>
                  <a:srgbClr val="FFC000"/>
                </a:solidFill>
                <a:latin typeface="IranNastaliq" panose="02000503000000020003" pitchFamily="2" charset="0"/>
                <a:cs typeface="IranNastaliq" panose="02000503000000020003" pitchFamily="2" charset="0"/>
              </a:rPr>
              <a:t>راهنمای ارسال مقالات</a:t>
            </a:r>
            <a:endParaRPr lang="en-US" sz="5400" dirty="0">
              <a:solidFill>
                <a:srgbClr val="FFC000"/>
              </a:solidFill>
              <a:latin typeface="IranNastaliq" panose="02000503000000020003" pitchFamily="2" charset="0"/>
              <a:cs typeface="IranNastaliq" panose="02000503000000020003" pitchFamily="2" charset="0"/>
            </a:endParaRPr>
          </a:p>
        </p:txBody>
      </p:sp>
      <p:sp>
        <p:nvSpPr>
          <p:cNvPr id="3" name="Subtitle 2"/>
          <p:cNvSpPr txBox="1">
            <a:spLocks/>
          </p:cNvSpPr>
          <p:nvPr/>
        </p:nvSpPr>
        <p:spPr>
          <a:xfrm>
            <a:off x="1675109" y="3135677"/>
            <a:ext cx="8825658" cy="254923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rtl="1">
              <a:buNone/>
            </a:pPr>
            <a:r>
              <a:rPr lang="fa-IR" b="1" dirty="0">
                <a:solidFill>
                  <a:srgbClr val="FFFF00"/>
                </a:solidFill>
                <a:cs typeface="B Nazanin" panose="00000400000000000000" pitchFamily="2" charset="-78"/>
              </a:rPr>
              <a:t>راهنمای ارسال مقالات به کنفرانس مهندسی زیست پزشکی ایران</a:t>
            </a:r>
          </a:p>
        </p:txBody>
      </p:sp>
      <p:sp>
        <p:nvSpPr>
          <p:cNvPr id="4" name="TextBox 3"/>
          <p:cNvSpPr txBox="1"/>
          <p:nvPr/>
        </p:nvSpPr>
        <p:spPr>
          <a:xfrm>
            <a:off x="3732665" y="5131015"/>
            <a:ext cx="4710546" cy="646331"/>
          </a:xfrm>
          <a:prstGeom prst="rect">
            <a:avLst/>
          </a:prstGeom>
          <a:noFill/>
          <a:ln>
            <a:noFill/>
          </a:ln>
        </p:spPr>
        <p:txBody>
          <a:bodyPr wrap="square" rtlCol="0" anchor="ctr">
            <a:spAutoFit/>
          </a:bodyPr>
          <a:lstStyle/>
          <a:p>
            <a:pPr algn="ctr"/>
            <a:r>
              <a:rPr lang="en-US" b="1" dirty="0">
                <a:solidFill>
                  <a:srgbClr val="FFFF00"/>
                </a:solidFill>
                <a:hlinkClick r:id="rId2"/>
              </a:rPr>
              <a:t>http://www.icbme.ir</a:t>
            </a:r>
            <a:endParaRPr lang="en-US" b="1" dirty="0">
              <a:solidFill>
                <a:srgbClr val="FFFF00"/>
              </a:solidFill>
            </a:endParaRPr>
          </a:p>
          <a:p>
            <a:pPr algn="ctr"/>
            <a:endParaRPr lang="en-US" dirty="0"/>
          </a:p>
        </p:txBody>
      </p:sp>
    </p:spTree>
    <p:extLst>
      <p:ext uri="{BB962C8B-B14F-4D97-AF65-F5344CB8AC3E}">
        <p14:creationId xmlns:p14="http://schemas.microsoft.com/office/powerpoint/2010/main" val="167629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46" y="259307"/>
            <a:ext cx="9966967" cy="1004265"/>
          </a:xfrm>
        </p:spPr>
        <p:txBody>
          <a:bodyPr>
            <a:normAutofit/>
          </a:bodyPr>
          <a:lstStyle/>
          <a:p>
            <a:pPr algn="just" rtl="1"/>
            <a:r>
              <a:rPr lang="fa-IR" dirty="0">
                <a:solidFill>
                  <a:schemeClr val="tx1"/>
                </a:solidFill>
                <a:cs typeface="B Nazanin" panose="00000400000000000000" pitchFamily="2" charset="-78"/>
              </a:rPr>
              <a:t>ارائه دهنده می تواند یکی از نویسندگان مقاله یا فرد دیگری باشد که می توانید در این صفحه انتخاب نمایید.</a:t>
            </a:r>
            <a:endParaRPr lang="en-US" dirty="0">
              <a:solidFill>
                <a:schemeClr val="tx1"/>
              </a:solidFill>
              <a:cs typeface="B Nazanin" panose="00000400000000000000" pitchFamily="2" charset="-78"/>
            </a:endParaRPr>
          </a:p>
        </p:txBody>
      </p:sp>
      <p:sp>
        <p:nvSpPr>
          <p:cNvPr id="6" name="Rounded Rectangle 5"/>
          <p:cNvSpPr/>
          <p:nvPr/>
        </p:nvSpPr>
        <p:spPr>
          <a:xfrm>
            <a:off x="1951629" y="5964072"/>
            <a:ext cx="545911"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042243" y="2593070"/>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51629" y="4599295"/>
            <a:ext cx="545911" cy="2320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l="2599" t="9164" r="1689" b="7450"/>
          <a:stretch/>
        </p:blipFill>
        <p:spPr>
          <a:xfrm>
            <a:off x="13650" y="1509869"/>
            <a:ext cx="10904562" cy="5341311"/>
          </a:xfrm>
          <a:prstGeom prst="rect">
            <a:avLst/>
          </a:prstGeom>
        </p:spPr>
      </p:pic>
    </p:spTree>
    <p:extLst>
      <p:ext uri="{BB962C8B-B14F-4D97-AF65-F5344CB8AC3E}">
        <p14:creationId xmlns:p14="http://schemas.microsoft.com/office/powerpoint/2010/main" val="98302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46" y="259307"/>
            <a:ext cx="9966967" cy="1004265"/>
          </a:xfrm>
        </p:spPr>
        <p:txBody>
          <a:bodyPr>
            <a:normAutofit/>
          </a:bodyPr>
          <a:lstStyle/>
          <a:p>
            <a:pPr algn="just" rtl="1"/>
            <a:r>
              <a:rPr lang="fa-IR" dirty="0">
                <a:solidFill>
                  <a:schemeClr val="tx1"/>
                </a:solidFill>
                <a:cs typeface="B Nazanin" panose="00000400000000000000" pitchFamily="2" charset="-78"/>
              </a:rPr>
              <a:t>با کلیک بر علامت مشخص شده، فرم کپی رایت </a:t>
            </a:r>
            <a:r>
              <a:rPr lang="en-US" dirty="0">
                <a:solidFill>
                  <a:schemeClr val="tx1"/>
                </a:solidFill>
                <a:cs typeface="B Nazanin" panose="00000400000000000000" pitchFamily="2" charset="-78"/>
              </a:rPr>
              <a:t>IEEE</a:t>
            </a:r>
            <a:r>
              <a:rPr lang="fa-IR" dirty="0">
                <a:solidFill>
                  <a:schemeClr val="tx1"/>
                </a:solidFill>
                <a:cs typeface="B Nazanin" panose="00000400000000000000" pitchFamily="2" charset="-78"/>
              </a:rPr>
              <a:t> را پر نمایید. همه مقالات فارسی و انگلیسی باید این فرم را پر نمایند.</a:t>
            </a:r>
            <a:endParaRPr lang="en-US" dirty="0">
              <a:solidFill>
                <a:schemeClr val="tx1"/>
              </a:solidFill>
              <a:cs typeface="B Nazanin" panose="00000400000000000000" pitchFamily="2" charset="-78"/>
            </a:endParaRPr>
          </a:p>
        </p:txBody>
      </p:sp>
      <p:sp>
        <p:nvSpPr>
          <p:cNvPr id="6" name="Rounded Rectangle 5"/>
          <p:cNvSpPr/>
          <p:nvPr/>
        </p:nvSpPr>
        <p:spPr>
          <a:xfrm>
            <a:off x="1951629" y="5964072"/>
            <a:ext cx="545911"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042243" y="2593070"/>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51629" y="4599295"/>
            <a:ext cx="545911" cy="2320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893" t="10059" r="4169" b="7748"/>
          <a:stretch/>
        </p:blipFill>
        <p:spPr>
          <a:xfrm>
            <a:off x="-2" y="1412542"/>
            <a:ext cx="11069453" cy="5445458"/>
          </a:xfrm>
          <a:prstGeom prst="rect">
            <a:avLst/>
          </a:prstGeom>
        </p:spPr>
      </p:pic>
      <p:sp>
        <p:nvSpPr>
          <p:cNvPr id="8" name="Rounded Rectangle 7"/>
          <p:cNvSpPr/>
          <p:nvPr/>
        </p:nvSpPr>
        <p:spPr>
          <a:xfrm>
            <a:off x="7167347" y="2608990"/>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47164" y="5568286"/>
            <a:ext cx="341194" cy="2593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91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2711" t="22831" r="14323" b="6483"/>
          <a:stretch/>
        </p:blipFill>
        <p:spPr>
          <a:xfrm>
            <a:off x="-1" y="1487607"/>
            <a:ext cx="11211619" cy="5370394"/>
          </a:xfrm>
          <a:prstGeom prst="rect">
            <a:avLst/>
          </a:prstGeom>
        </p:spPr>
      </p:pic>
      <p:sp>
        <p:nvSpPr>
          <p:cNvPr id="3" name="Subtitle 2"/>
          <p:cNvSpPr>
            <a:spLocks noGrp="1"/>
          </p:cNvSpPr>
          <p:nvPr>
            <p:ph type="subTitle" idx="1"/>
          </p:nvPr>
        </p:nvSpPr>
        <p:spPr>
          <a:xfrm>
            <a:off x="13646" y="259307"/>
            <a:ext cx="9966967" cy="1004265"/>
          </a:xfrm>
        </p:spPr>
        <p:txBody>
          <a:bodyPr>
            <a:normAutofit/>
          </a:bodyPr>
          <a:lstStyle/>
          <a:p>
            <a:pPr algn="just" rtl="1"/>
            <a:r>
              <a:rPr lang="fa-IR" dirty="0">
                <a:solidFill>
                  <a:schemeClr val="tx1"/>
                </a:solidFill>
                <a:cs typeface="B Nazanin" panose="00000400000000000000" pitchFamily="2" charset="-78"/>
              </a:rPr>
              <a:t>با کلیک بر بخش مشخص شده وارد سایت </a:t>
            </a:r>
            <a:r>
              <a:rPr lang="en-US" dirty="0">
                <a:solidFill>
                  <a:schemeClr val="tx1"/>
                </a:solidFill>
                <a:cs typeface="B Nazanin" panose="00000400000000000000" pitchFamily="2" charset="-78"/>
              </a:rPr>
              <a:t>IEEE</a:t>
            </a:r>
            <a:r>
              <a:rPr lang="fa-IR" dirty="0">
                <a:solidFill>
                  <a:schemeClr val="tx1"/>
                </a:solidFill>
                <a:cs typeface="B Nazanin" panose="00000400000000000000" pitchFamily="2" charset="-78"/>
              </a:rPr>
              <a:t> شده مراحل را با دقت مطالعه کرده، تا انتها انجام دهید. پس از نهایی شدن مراحل، به سایت کنفرانس باز خواهید گشت.</a:t>
            </a:r>
            <a:endParaRPr lang="en-US" dirty="0">
              <a:solidFill>
                <a:schemeClr val="tx1"/>
              </a:solidFill>
              <a:cs typeface="B Nazanin" panose="00000400000000000000" pitchFamily="2" charset="-78"/>
            </a:endParaRPr>
          </a:p>
        </p:txBody>
      </p:sp>
      <p:sp>
        <p:nvSpPr>
          <p:cNvPr id="6" name="Rounded Rectangle 5"/>
          <p:cNvSpPr/>
          <p:nvPr/>
        </p:nvSpPr>
        <p:spPr>
          <a:xfrm>
            <a:off x="259307" y="6271144"/>
            <a:ext cx="2033517"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81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06" t="11787" r="4224" b="13533"/>
          <a:stretch/>
        </p:blipFill>
        <p:spPr>
          <a:xfrm>
            <a:off x="-2" y="1746913"/>
            <a:ext cx="11280684" cy="5111087"/>
          </a:xfrm>
          <a:prstGeom prst="rect">
            <a:avLst/>
          </a:prstGeom>
        </p:spPr>
      </p:pic>
      <p:sp>
        <p:nvSpPr>
          <p:cNvPr id="3" name="Subtitle 2"/>
          <p:cNvSpPr>
            <a:spLocks noGrp="1"/>
          </p:cNvSpPr>
          <p:nvPr>
            <p:ph type="subTitle" idx="1"/>
          </p:nvPr>
        </p:nvSpPr>
        <p:spPr>
          <a:xfrm>
            <a:off x="13646" y="259307"/>
            <a:ext cx="9966967" cy="1004265"/>
          </a:xfrm>
        </p:spPr>
        <p:txBody>
          <a:bodyPr>
            <a:normAutofit fontScale="92500" lnSpcReduction="20000"/>
          </a:bodyPr>
          <a:lstStyle/>
          <a:p>
            <a:pPr algn="just" rtl="1"/>
            <a:r>
              <a:rPr lang="fa-IR" dirty="0">
                <a:solidFill>
                  <a:schemeClr val="tx1"/>
                </a:solidFill>
                <a:cs typeface="B Nazanin" panose="00000400000000000000" pitchFamily="2" charset="-78"/>
              </a:rPr>
              <a:t>با ورود به پرونده مقاله؛ می بینید که در بخش کپی رایت، تاریخ پر کردن فرم نوشته شده است.</a:t>
            </a:r>
          </a:p>
          <a:p>
            <a:pPr algn="just" rtl="1"/>
            <a:r>
              <a:rPr lang="fa-IR" dirty="0">
                <a:solidFill>
                  <a:schemeClr val="tx1"/>
                </a:solidFill>
                <a:cs typeface="B Nazanin" panose="00000400000000000000" pitchFamily="2" charset="-78"/>
              </a:rPr>
              <a:t>در این مرحله می توانید نسخه نهایی مقاله خود در </a:t>
            </a:r>
            <a:r>
              <a:rPr lang="en-US" sz="1700" cap="none" dirty="0">
                <a:solidFill>
                  <a:schemeClr val="tx1"/>
                </a:solidFill>
                <a:cs typeface="B Nazanin" panose="00000400000000000000" pitchFamily="2" charset="-78"/>
              </a:rPr>
              <a:t>Final Manuscript</a:t>
            </a:r>
            <a:r>
              <a:rPr lang="fa-IR" dirty="0">
                <a:solidFill>
                  <a:schemeClr val="tx1"/>
                </a:solidFill>
                <a:cs typeface="B Nazanin" panose="00000400000000000000" pitchFamily="2" charset="-78"/>
              </a:rPr>
              <a:t> را بارگذاری نمایید (با کلیک بر بخش نشان داده شده). توجه فرمایید همه موارد مشخص شده در الگو و راهنمای نویسندگان، رعایت شده باشند.</a:t>
            </a:r>
            <a:endParaRPr lang="en-US" dirty="0">
              <a:solidFill>
                <a:schemeClr val="tx1"/>
              </a:solidFill>
              <a:cs typeface="B Nazanin" panose="00000400000000000000" pitchFamily="2" charset="-78"/>
            </a:endParaRPr>
          </a:p>
        </p:txBody>
      </p:sp>
      <p:sp>
        <p:nvSpPr>
          <p:cNvPr id="6" name="Rounded Rectangle 5"/>
          <p:cNvSpPr/>
          <p:nvPr/>
        </p:nvSpPr>
        <p:spPr>
          <a:xfrm>
            <a:off x="1869745" y="6346208"/>
            <a:ext cx="559557" cy="27977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262883" y="2499806"/>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93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54" t="14141" r="4506" b="7593"/>
          <a:stretch/>
        </p:blipFill>
        <p:spPr>
          <a:xfrm>
            <a:off x="-2" y="1630907"/>
            <a:ext cx="10969091" cy="5227093"/>
          </a:xfrm>
          <a:prstGeom prst="rect">
            <a:avLst/>
          </a:prstGeom>
        </p:spPr>
      </p:pic>
      <p:sp>
        <p:nvSpPr>
          <p:cNvPr id="3" name="Subtitle 2"/>
          <p:cNvSpPr>
            <a:spLocks noGrp="1"/>
          </p:cNvSpPr>
          <p:nvPr>
            <p:ph type="subTitle" idx="1"/>
          </p:nvPr>
        </p:nvSpPr>
        <p:spPr>
          <a:xfrm>
            <a:off x="13646" y="191067"/>
            <a:ext cx="10317709" cy="1371600"/>
          </a:xfrm>
        </p:spPr>
        <p:txBody>
          <a:bodyPr>
            <a:normAutofit fontScale="92500" lnSpcReduction="20000"/>
          </a:bodyPr>
          <a:lstStyle/>
          <a:p>
            <a:pPr algn="just" rtl="1"/>
            <a:r>
              <a:rPr lang="fa-IR" dirty="0">
                <a:solidFill>
                  <a:schemeClr val="tx1"/>
                </a:solidFill>
                <a:cs typeface="B Nazanin" panose="00000400000000000000" pitchFamily="2" charset="-78"/>
              </a:rPr>
              <a:t>پس از بارگذاری نسخه نهایی مقاله، خطاهای به وجود آمده را برطرف نمایید. به ضریب تشابه نیز توجه فرمایید (باید کمتر از 30 باشد).</a:t>
            </a:r>
          </a:p>
          <a:p>
            <a:pPr algn="just" rtl="1"/>
            <a:r>
              <a:rPr lang="fa-IR" dirty="0">
                <a:solidFill>
                  <a:schemeClr val="tx1"/>
                </a:solidFill>
                <a:cs typeface="B Nazanin" panose="00000400000000000000" pitchFamily="2" charset="-78"/>
              </a:rPr>
              <a:t>برای مقالات فارسی، به دلیل تفاوت زبان مقاله و سامانه، احتمالا سه خطای مشخص شده در شکل را اعلام می کند که نیاز نیست برطرف شوند ولی سایر خطاها را در صورت وجود برطرف نمایید.</a:t>
            </a:r>
          </a:p>
          <a:p>
            <a:pPr algn="just" rtl="1"/>
            <a:r>
              <a:rPr lang="fa-IR" dirty="0">
                <a:solidFill>
                  <a:schemeClr val="tx1"/>
                </a:solidFill>
                <a:cs typeface="B Nazanin" panose="00000400000000000000" pitchFamily="2" charset="-78"/>
              </a:rPr>
              <a:t>برای  مقالات انگلیسی باید هر خطایی که سامانه می گیرد را برطرف نمایید.</a:t>
            </a:r>
            <a:endParaRPr lang="en-US" dirty="0">
              <a:solidFill>
                <a:schemeClr val="tx1"/>
              </a:solidFill>
              <a:cs typeface="B Nazanin" panose="00000400000000000000" pitchFamily="2" charset="-78"/>
            </a:endParaRPr>
          </a:p>
        </p:txBody>
      </p:sp>
      <p:sp>
        <p:nvSpPr>
          <p:cNvPr id="6" name="Rounded Rectangle 5"/>
          <p:cNvSpPr/>
          <p:nvPr/>
        </p:nvSpPr>
        <p:spPr>
          <a:xfrm>
            <a:off x="2688610" y="5677469"/>
            <a:ext cx="7847462" cy="8325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1"/>
          <p:cNvSpPr/>
          <p:nvPr/>
        </p:nvSpPr>
        <p:spPr>
          <a:xfrm>
            <a:off x="9490364" y="4572000"/>
            <a:ext cx="457200" cy="512618"/>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61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479" y="190501"/>
            <a:ext cx="10257998" cy="6400798"/>
          </a:xfrm>
        </p:spPr>
        <p:txBody>
          <a:bodyPr>
            <a:normAutofit/>
          </a:bodyPr>
          <a:lstStyle/>
          <a:p>
            <a:pPr algn="just" rtl="1"/>
            <a:r>
              <a:rPr lang="fa-IR" cap="none" dirty="0">
                <a:solidFill>
                  <a:schemeClr val="tx1"/>
                </a:solidFill>
                <a:cs typeface="B Nazanin" panose="00000400000000000000" pitchFamily="2" charset="-78"/>
              </a:rPr>
              <a:t>توجه داشته باشید که قالب مقاله کاملا باید بر قالب ارائه شده منطبق باشد.</a:t>
            </a:r>
          </a:p>
          <a:p>
            <a:pPr algn="just" rtl="1"/>
            <a:r>
              <a:rPr lang="fa-IR" cap="none" dirty="0">
                <a:solidFill>
                  <a:schemeClr val="tx1"/>
                </a:solidFill>
                <a:cs typeface="B Nazanin" panose="00000400000000000000" pitchFamily="2" charset="-78"/>
              </a:rPr>
              <a:t>مقالات ممکن است چند اشکال داشته باشد و به همین دلیل پیغام خطا می دهد. برای مقالات انگلیسی همه خطاها باید برطرف شوند. در غیر این صورت، </a:t>
            </a:r>
            <a:r>
              <a:rPr lang="en-US" cap="none" dirty="0">
                <a:solidFill>
                  <a:schemeClr val="tx1"/>
                </a:solidFill>
                <a:cs typeface="B Nazanin" panose="00000400000000000000" pitchFamily="2" charset="-78"/>
              </a:rPr>
              <a:t>IEEE</a:t>
            </a:r>
            <a:r>
              <a:rPr lang="fa-IR" cap="none" dirty="0">
                <a:solidFill>
                  <a:schemeClr val="tx1"/>
                </a:solidFill>
                <a:cs typeface="B Nazanin" panose="00000400000000000000" pitchFamily="2" charset="-78"/>
              </a:rPr>
              <a:t> مقاله را نمایه نمی کند. برای مقالات فارسی هم به غیر از اشکالات مربوط به عنوان و ترتیب نویسندگان(</a:t>
            </a:r>
            <a:r>
              <a:rPr lang="en-US" sz="1600" cap="none" dirty="0" err="1">
                <a:solidFill>
                  <a:schemeClr val="tx1"/>
                </a:solidFill>
                <a:cs typeface="B Nazanin" panose="00000400000000000000" pitchFamily="2" charset="-78"/>
              </a:rPr>
              <a:t>Papertitle</a:t>
            </a:r>
            <a:r>
              <a:rPr lang="en-US" sz="1600" cap="none" dirty="0">
                <a:solidFill>
                  <a:schemeClr val="tx1"/>
                </a:solidFill>
                <a:cs typeface="B Nazanin" panose="00000400000000000000" pitchFamily="2" charset="-78"/>
              </a:rPr>
              <a:t>, Author Order, Author Missing</a:t>
            </a:r>
            <a:r>
              <a:rPr lang="fa-IR" cap="none" dirty="0">
                <a:solidFill>
                  <a:schemeClr val="tx1"/>
                </a:solidFill>
                <a:cs typeface="B Nazanin" panose="00000400000000000000" pitchFamily="2" charset="-78"/>
              </a:rPr>
              <a:t>)، سایر خطاها باید برطرف شوند. </a:t>
            </a:r>
          </a:p>
          <a:p>
            <a:pPr algn="just" rtl="1"/>
            <a:r>
              <a:rPr lang="fa-IR" cap="none" dirty="0">
                <a:solidFill>
                  <a:schemeClr val="tx1"/>
                </a:solidFill>
                <a:cs typeface="B Nazanin" panose="00000400000000000000" pitchFamily="2" charset="-78"/>
              </a:rPr>
              <a:t>معمول ترین خطاها عبارتند از:</a:t>
            </a:r>
          </a:p>
          <a:p>
            <a:pPr algn="just" rtl="1"/>
            <a:r>
              <a:rPr lang="fa-IR" cap="none" dirty="0">
                <a:solidFill>
                  <a:schemeClr val="tx1"/>
                </a:solidFill>
                <a:cs typeface="B Nazanin" panose="00000400000000000000" pitchFamily="2" charset="-78"/>
              </a:rPr>
              <a:t>1. نویسندگان مقاله و نویسندگان وارد شده در سامانه یکسان نباشند: برای همه مقالات باید همه نویسندگان وارد شود. در مقالات فارسی به دلیل اینکه نمی تواند نوشته را تشخیص دهد، ممکن از خطایی بگیرد که درست نباشد. در این صورت مشکلی وجود ندارد. ( مقالات انگلیسی باید برطرف کنند)</a:t>
            </a:r>
          </a:p>
          <a:p>
            <a:pPr algn="just" rtl="1"/>
            <a:r>
              <a:rPr lang="fa-IR" cap="none" dirty="0">
                <a:solidFill>
                  <a:schemeClr val="tx1"/>
                </a:solidFill>
                <a:cs typeface="B Nazanin" panose="00000400000000000000" pitchFamily="2" charset="-78"/>
              </a:rPr>
              <a:t>2. عنوان مقاله، با عنوان وارد شده در سامانه متفاوت است. تا حد امکان تصحیح شود. برای مقالات فارسی ممکن است خطای اشتباه بگیرد که اشکالی ندارد. ( مقالات انگلیسی باید برطرف کنند)</a:t>
            </a:r>
          </a:p>
          <a:p>
            <a:pPr algn="just" rtl="1"/>
            <a:r>
              <a:rPr lang="fa-IR" cap="none" dirty="0">
                <a:solidFill>
                  <a:schemeClr val="tx1"/>
                </a:solidFill>
                <a:cs typeface="B Nazanin" panose="00000400000000000000" pitchFamily="2" charset="-78"/>
              </a:rPr>
              <a:t>3. در مقاله لینک یا بوک مارک وجود داشته باشد. باید مقاله خود را بررسی کرده،  این اشکال را برطرف نمایید. (هم مقالات فارسی و هم انگلیسی باید برطرف کنند)</a:t>
            </a:r>
          </a:p>
          <a:p>
            <a:pPr algn="just" rtl="1"/>
            <a:r>
              <a:rPr lang="fa-IR" cap="none" dirty="0">
                <a:solidFill>
                  <a:schemeClr val="tx1"/>
                </a:solidFill>
                <a:cs typeface="B Nazanin" panose="00000400000000000000" pitchFamily="2" charset="-78"/>
              </a:rPr>
              <a:t>4. فونت های مقاله </a:t>
            </a:r>
            <a:r>
              <a:rPr lang="en-US" sz="1600" cap="none" dirty="0">
                <a:solidFill>
                  <a:schemeClr val="tx1"/>
                </a:solidFill>
                <a:cs typeface="B Nazanin" panose="00000400000000000000" pitchFamily="2" charset="-78"/>
              </a:rPr>
              <a:t>embedded</a:t>
            </a:r>
            <a:r>
              <a:rPr lang="fa-IR" sz="16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نیستند. مشکل در تبدیل فایل به پی دی اف است که در تنظیمات تبدیل می توانید این مشکل را حل کنید. برای حل این مشکل از راهنمای موجود در سایت کنفرانس استفاده نمایید. (هم مقالات فارسی و هم انگلیسی باید برطرف کنند)</a:t>
            </a:r>
          </a:p>
          <a:p>
            <a:pPr algn="just" rtl="1"/>
            <a:endParaRPr lang="fa-IR" cap="none" dirty="0">
              <a:solidFill>
                <a:schemeClr val="tx1"/>
              </a:solidFill>
              <a:cs typeface="B Nazanin" panose="00000400000000000000" pitchFamily="2" charset="-78"/>
            </a:endParaRPr>
          </a:p>
          <a:p>
            <a:pPr algn="just" rtl="1"/>
            <a:r>
              <a:rPr lang="fa-IR" cap="none" dirty="0">
                <a:solidFill>
                  <a:schemeClr val="tx1"/>
                </a:solidFill>
                <a:cs typeface="B Nazanin" panose="00000400000000000000" pitchFamily="2" charset="-78"/>
              </a:rPr>
              <a:t>موفق باشید</a:t>
            </a:r>
          </a:p>
        </p:txBody>
      </p:sp>
    </p:spTree>
    <p:extLst>
      <p:ext uri="{BB962C8B-B14F-4D97-AF65-F5344CB8AC3E}">
        <p14:creationId xmlns:p14="http://schemas.microsoft.com/office/powerpoint/2010/main" val="195610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675109" y="3866605"/>
            <a:ext cx="8825658" cy="181830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rtl="1">
              <a:buNone/>
            </a:pPr>
            <a:endParaRPr lang="en-US" b="1" dirty="0">
              <a:solidFill>
                <a:srgbClr val="FFFF00"/>
              </a:solidFill>
              <a:cs typeface="B Nazanin" panose="00000400000000000000" pitchFamily="2" charset="-78"/>
            </a:endParaRPr>
          </a:p>
        </p:txBody>
      </p:sp>
      <p:sp>
        <p:nvSpPr>
          <p:cNvPr id="4" name="TextBox 3"/>
          <p:cNvSpPr txBox="1"/>
          <p:nvPr/>
        </p:nvSpPr>
        <p:spPr>
          <a:xfrm>
            <a:off x="3732665" y="5131015"/>
            <a:ext cx="4710546" cy="646331"/>
          </a:xfrm>
          <a:prstGeom prst="rect">
            <a:avLst/>
          </a:prstGeom>
          <a:noFill/>
          <a:ln>
            <a:noFill/>
          </a:ln>
        </p:spPr>
        <p:txBody>
          <a:bodyPr wrap="square" rtlCol="0" anchor="ctr">
            <a:spAutoFit/>
          </a:bodyPr>
          <a:lstStyle/>
          <a:p>
            <a:pPr algn="ctr"/>
            <a:r>
              <a:rPr lang="en-US" b="1" dirty="0">
                <a:solidFill>
                  <a:srgbClr val="FFFF00"/>
                </a:solidFill>
                <a:hlinkClick r:id="rId2"/>
              </a:rPr>
              <a:t>http://www.icbme.ir</a:t>
            </a:r>
            <a:endParaRPr lang="en-US" b="1" dirty="0">
              <a:solidFill>
                <a:srgbClr val="FFFF00"/>
              </a:solidFill>
            </a:endParaRPr>
          </a:p>
          <a:p>
            <a:pPr algn="ctr"/>
            <a:endParaRPr lang="en-US" dirty="0"/>
          </a:p>
        </p:txBody>
      </p:sp>
      <p:sp>
        <p:nvSpPr>
          <p:cNvPr id="5" name="Subtitle 2">
            <a:extLst>
              <a:ext uri="{FF2B5EF4-FFF2-40B4-BE49-F238E27FC236}">
                <a16:creationId xmlns:a16="http://schemas.microsoft.com/office/drawing/2014/main" id="{E4E40100-1852-43FD-A84C-0789DD1D7B94}"/>
              </a:ext>
            </a:extLst>
          </p:cNvPr>
          <p:cNvSpPr txBox="1">
            <a:spLocks/>
          </p:cNvSpPr>
          <p:nvPr/>
        </p:nvSpPr>
        <p:spPr>
          <a:xfrm>
            <a:off x="1980414" y="628288"/>
            <a:ext cx="7412182" cy="450272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r" rtl="1"/>
            <a:endParaRPr lang="en-US" sz="4800" dirty="0">
              <a:solidFill>
                <a:srgbClr val="FFFF00"/>
              </a:solidFill>
              <a:latin typeface="IranNastaliq" panose="02000503000000020003" pitchFamily="2" charset="0"/>
              <a:cs typeface="IranNastaliq" panose="02000503000000020003" pitchFamily="2" charset="0"/>
            </a:endParaRPr>
          </a:p>
          <a:p>
            <a:pPr algn="ctr" rtl="1">
              <a:lnSpc>
                <a:spcPct val="250000"/>
              </a:lnSpc>
            </a:pPr>
            <a:r>
              <a:rPr lang="fa-IR" sz="6000" dirty="0">
                <a:solidFill>
                  <a:srgbClr val="FFFF00"/>
                </a:solidFill>
                <a:latin typeface="IranNastaliq" panose="02000503000000020003" pitchFamily="2" charset="0"/>
                <a:cs typeface="IranNastaliq" panose="02000503000000020003" pitchFamily="2" charset="0"/>
              </a:rPr>
              <a:t>به امید دیدار شما در کنفرانس مهندسی زیست پزشکی ایران</a:t>
            </a:r>
            <a:endParaRPr lang="en-US" sz="6000" dirty="0">
              <a:solidFill>
                <a:srgbClr val="FFFF00"/>
              </a:solidFill>
              <a:latin typeface="IranNastaliq" panose="02000503000000020003" pitchFamily="2" charset="0"/>
              <a:cs typeface="IranNastaliq" panose="02000503000000020003" pitchFamily="2" charset="0"/>
            </a:endParaRPr>
          </a:p>
        </p:txBody>
      </p:sp>
    </p:spTree>
    <p:extLst>
      <p:ext uri="{BB962C8B-B14F-4D97-AF65-F5344CB8AC3E}">
        <p14:creationId xmlns:p14="http://schemas.microsoft.com/office/powerpoint/2010/main" val="34409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a:solidFill>
                  <a:schemeClr val="tx1"/>
                </a:solidFill>
                <a:cs typeface="B Nazanin" panose="00000400000000000000" pitchFamily="2" charset="-78"/>
              </a:rPr>
              <a:t>برای ارسال مقاله لطفا ابتدا بخش های راهنمای نویسندگان و راهنمای ثبت نام را در سایت کنفرانس کاملا مطالعه نمایید.</a:t>
            </a:r>
            <a:endParaRPr lang="en-US" sz="3200" dirty="0">
              <a:solidFill>
                <a:schemeClr val="tx1"/>
              </a:solidFill>
              <a:cs typeface="B Nazanin" panose="00000400000000000000" pitchFamily="2" charset="-78"/>
            </a:endParaRPr>
          </a:p>
        </p:txBody>
      </p:sp>
      <p:sp>
        <p:nvSpPr>
          <p:cNvPr id="3" name="Text Placeholder 2"/>
          <p:cNvSpPr>
            <a:spLocks noGrp="1"/>
          </p:cNvSpPr>
          <p:nvPr>
            <p:ph type="body" sz="half" idx="2"/>
          </p:nvPr>
        </p:nvSpPr>
        <p:spPr/>
        <p:txBody>
          <a:bodyPr>
            <a:normAutofit/>
          </a:bodyPr>
          <a:lstStyle/>
          <a:p>
            <a:pPr algn="ctr" rtl="1"/>
            <a:r>
              <a:rPr lang="fa-IR" sz="2400" dirty="0">
                <a:cs typeface="B Nazanin" panose="00000400000000000000" pitchFamily="2" charset="-78"/>
              </a:rPr>
              <a:t>در صورت بروز هر گونه مشکل، با ایمیل </a:t>
            </a:r>
            <a:r>
              <a:rPr lang="en-US" dirty="0">
                <a:cs typeface="B Nazanin" panose="00000400000000000000" pitchFamily="2" charset="-78"/>
                <a:hlinkClick r:id="rId2"/>
              </a:rPr>
              <a:t>icbme2021@icbme.ir</a:t>
            </a:r>
            <a:r>
              <a:rPr lang="fa-IR" dirty="0">
                <a:cs typeface="B Nazanin" panose="00000400000000000000" pitchFamily="2" charset="-78"/>
              </a:rPr>
              <a:t> </a:t>
            </a:r>
            <a:r>
              <a:rPr lang="fa-IR" sz="2400" dirty="0">
                <a:cs typeface="B Nazanin" panose="00000400000000000000" pitchFamily="2" charset="-78"/>
              </a:rPr>
              <a:t>مکاتبه نمایید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364737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lstStyle/>
          <a:p>
            <a:pPr algn="just" rtl="1"/>
            <a:r>
              <a:rPr lang="fa-IR" dirty="0">
                <a:solidFill>
                  <a:schemeClr val="tx1"/>
                </a:solidFill>
                <a:cs typeface="B Nazanin" panose="00000400000000000000" pitchFamily="2" charset="-78"/>
              </a:rPr>
              <a:t>برای بررسی وضعیت مقالات خود، باید در سامانه </a:t>
            </a:r>
            <a:r>
              <a:rPr lang="fa-IR" dirty="0" err="1">
                <a:solidFill>
                  <a:schemeClr val="tx1"/>
                </a:solidFill>
                <a:cs typeface="B Nazanin" panose="00000400000000000000" pitchFamily="2" charset="-78"/>
              </a:rPr>
              <a:t>ایداس</a:t>
            </a:r>
            <a:r>
              <a:rPr lang="fa-IR" dirty="0">
                <a:solidFill>
                  <a:schemeClr val="tx1"/>
                </a:solidFill>
                <a:cs typeface="B Nazanin" panose="00000400000000000000" pitchFamily="2" charset="-78"/>
              </a:rPr>
              <a:t> به نشانی </a:t>
            </a:r>
            <a:r>
              <a:rPr lang="en-US" dirty="0">
                <a:solidFill>
                  <a:schemeClr val="tx1"/>
                </a:solidFill>
                <a:cs typeface="B Nazanin" panose="00000400000000000000" pitchFamily="2" charset="-78"/>
                <a:hlinkClick r:id="rId2"/>
              </a:rPr>
              <a:t>http://edas.info/N27003</a:t>
            </a:r>
            <a:r>
              <a:rPr lang="fa-IR" dirty="0">
                <a:solidFill>
                  <a:schemeClr val="tx1"/>
                </a:solidFill>
                <a:cs typeface="B Nazanin" panose="00000400000000000000" pitchFamily="2" charset="-78"/>
                <a:hlinkClick r:id="rId2"/>
              </a:rPr>
              <a:t> </a:t>
            </a:r>
            <a:r>
              <a:rPr lang="fa-IR" dirty="0">
                <a:solidFill>
                  <a:schemeClr val="tx1"/>
                </a:solidFill>
                <a:cs typeface="B Nazanin" panose="00000400000000000000" pitchFamily="2" charset="-78"/>
              </a:rPr>
              <a:t>به صفحه خودتان (</a:t>
            </a:r>
            <a:r>
              <a:rPr lang="en-US" sz="1600" cap="none" dirty="0">
                <a:solidFill>
                  <a:schemeClr val="tx1"/>
                </a:solidFill>
                <a:cs typeface="B Nazanin" panose="00000400000000000000" pitchFamily="2" charset="-78"/>
              </a:rPr>
              <a:t>Profile</a:t>
            </a:r>
            <a:r>
              <a:rPr lang="fa-IR" dirty="0">
                <a:solidFill>
                  <a:schemeClr val="tx1"/>
                </a:solidFill>
                <a:cs typeface="B Nazanin" panose="00000400000000000000" pitchFamily="2" charset="-78"/>
              </a:rPr>
              <a:t>)،  وارد شوید. در هر صفحه ای از سامانه، از طریق منوی بالای صفحه می توانید این کار را انجام دهید.</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373" b="9054"/>
          <a:stretch/>
        </p:blipFill>
        <p:spPr>
          <a:xfrm>
            <a:off x="0" y="1554480"/>
            <a:ext cx="10622439" cy="5303520"/>
          </a:xfrm>
          <a:prstGeom prst="rect">
            <a:avLst/>
          </a:prstGeom>
        </p:spPr>
      </p:pic>
      <p:sp>
        <p:nvSpPr>
          <p:cNvPr id="6" name="Rounded Rectangle 5"/>
          <p:cNvSpPr/>
          <p:nvPr/>
        </p:nvSpPr>
        <p:spPr>
          <a:xfrm>
            <a:off x="4043341" y="2421452"/>
            <a:ext cx="1770610" cy="3081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9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normAutofit fontScale="92500" lnSpcReduction="20000"/>
          </a:bodyPr>
          <a:lstStyle/>
          <a:p>
            <a:pPr algn="just" rtl="1"/>
            <a:r>
              <a:rPr lang="fa-IR" dirty="0">
                <a:solidFill>
                  <a:schemeClr val="tx1"/>
                </a:solidFill>
                <a:cs typeface="B Nazanin" panose="00000400000000000000" pitchFamily="2" charset="-78"/>
              </a:rPr>
              <a:t>مقالات شما در جدولی در صفحه تان مرتب شده اند. رنگ زمینه هر یک از مقالات بیانگر وضعیت آن ها است. از طرفی در بخش </a:t>
            </a:r>
            <a:r>
              <a:rPr lang="en-US" sz="1700" cap="none" dirty="0">
                <a:solidFill>
                  <a:schemeClr val="tx1"/>
                </a:solidFill>
                <a:cs typeface="B Nazanin" panose="00000400000000000000" pitchFamily="2" charset="-78"/>
              </a:rPr>
              <a:t>Status</a:t>
            </a:r>
            <a:r>
              <a:rPr lang="fa-IR" sz="1700"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می توانید وضعیت مقاله خود را مشاهده کنید. در اینجا، رنگ سبز و کلمه </a:t>
            </a:r>
            <a:r>
              <a:rPr lang="en-US" sz="1700" cap="none" dirty="0">
                <a:solidFill>
                  <a:schemeClr val="tx1"/>
                </a:solidFill>
                <a:cs typeface="B Nazanin" panose="00000400000000000000" pitchFamily="2" charset="-78"/>
              </a:rPr>
              <a:t>Accepted</a:t>
            </a:r>
            <a:r>
              <a:rPr lang="fa-IR" sz="1700"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نشان دهنده پذیرفته شدن مقاله هستند.  با کلیک بر نام مقاله خود، وارد پرونده مقاله خواهید شد. </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2"/>
          <a:srcRect t="8035" b="7143"/>
          <a:stretch/>
        </p:blipFill>
        <p:spPr>
          <a:xfrm>
            <a:off x="0" y="2005070"/>
            <a:ext cx="10177030" cy="4853329"/>
          </a:xfrm>
          <a:prstGeom prst="rect">
            <a:avLst/>
          </a:prstGeom>
        </p:spPr>
      </p:pic>
      <p:sp>
        <p:nvSpPr>
          <p:cNvPr id="7" name="Rounded Rectangle 6"/>
          <p:cNvSpPr/>
          <p:nvPr/>
        </p:nvSpPr>
        <p:spPr>
          <a:xfrm>
            <a:off x="1401903" y="4037526"/>
            <a:ext cx="1228725" cy="1366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412727" y="3474030"/>
            <a:ext cx="657225" cy="1238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98272" y="4876802"/>
            <a:ext cx="515649" cy="7087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52948" y="4904512"/>
            <a:ext cx="689909" cy="649769"/>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74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931" b="6253"/>
          <a:stretch/>
        </p:blipFill>
        <p:spPr>
          <a:xfrm>
            <a:off x="-5893" y="1401068"/>
            <a:ext cx="11443636" cy="5456932"/>
          </a:xfrm>
          <a:prstGeom prst="rect">
            <a:avLst/>
          </a:prstGeom>
        </p:spPr>
      </p:pic>
      <p:sp>
        <p:nvSpPr>
          <p:cNvPr id="3" name="Subtitle 2"/>
          <p:cNvSpPr>
            <a:spLocks noGrp="1"/>
          </p:cNvSpPr>
          <p:nvPr>
            <p:ph type="subTitle" idx="1"/>
          </p:nvPr>
        </p:nvSpPr>
        <p:spPr>
          <a:xfrm>
            <a:off x="1154955" y="402152"/>
            <a:ext cx="8825658" cy="861420"/>
          </a:xfrm>
        </p:spPr>
        <p:txBody>
          <a:bodyPr/>
          <a:lstStyle/>
          <a:p>
            <a:pPr algn="r" rtl="1"/>
            <a:r>
              <a:rPr lang="fa-IR" dirty="0">
                <a:solidFill>
                  <a:schemeClr val="tx1"/>
                </a:solidFill>
                <a:cs typeface="B Nazanin" panose="00000400000000000000" pitchFamily="2" charset="-78"/>
              </a:rPr>
              <a:t>برای مشاهده نظرات داوران، به پایین صفحه توجه فرمایید. در صورتی که این بخش برای شما قابل مشاهده نیست، با ایمیل کنفرانس مکاتبه نموده، این مشکل را به همراه شماره مقاله خود بیان نمایید.</a:t>
            </a:r>
            <a:endParaRPr lang="en-US" dirty="0">
              <a:solidFill>
                <a:schemeClr val="tx1"/>
              </a:solidFill>
              <a:cs typeface="B Nazanin" panose="00000400000000000000" pitchFamily="2" charset="-78"/>
            </a:endParaRPr>
          </a:p>
        </p:txBody>
      </p:sp>
      <p:sp>
        <p:nvSpPr>
          <p:cNvPr id="6" name="Rounded Rectangle 5"/>
          <p:cNvSpPr/>
          <p:nvPr/>
        </p:nvSpPr>
        <p:spPr>
          <a:xfrm>
            <a:off x="556027" y="6298977"/>
            <a:ext cx="975781" cy="3760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200728" y="3390900"/>
            <a:ext cx="1414875" cy="23768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59694" y="3685945"/>
            <a:ext cx="3416179" cy="11884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39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85" t="12299" r="3614" b="48049"/>
          <a:stretch/>
        </p:blipFill>
        <p:spPr>
          <a:xfrm>
            <a:off x="0" y="1834122"/>
            <a:ext cx="12028270" cy="2867892"/>
          </a:xfrm>
          <a:prstGeom prst="rect">
            <a:avLst/>
          </a:prstGeom>
        </p:spPr>
      </p:pic>
      <p:sp>
        <p:nvSpPr>
          <p:cNvPr id="3" name="Subtitle 2"/>
          <p:cNvSpPr>
            <a:spLocks noGrp="1"/>
          </p:cNvSpPr>
          <p:nvPr>
            <p:ph type="subTitle" idx="1"/>
          </p:nvPr>
        </p:nvSpPr>
        <p:spPr>
          <a:xfrm>
            <a:off x="1154955" y="402152"/>
            <a:ext cx="8825658" cy="861420"/>
          </a:xfrm>
        </p:spPr>
        <p:txBody>
          <a:bodyPr/>
          <a:lstStyle/>
          <a:p>
            <a:pPr algn="r" rtl="1"/>
            <a:r>
              <a:rPr lang="fa-IR" dirty="0">
                <a:solidFill>
                  <a:schemeClr val="tx1"/>
                </a:solidFill>
                <a:cs typeface="B Nazanin" panose="00000400000000000000" pitchFamily="2" charset="-78"/>
              </a:rPr>
              <a:t>برای تغییر عنوان، چکیده و کلمات کلیدی، با کلیک بر یکی از بخش های نشان داده شده، وارد صفحه ویرایش خواهید شد.</a:t>
            </a:r>
            <a:endParaRPr lang="en-US" dirty="0">
              <a:solidFill>
                <a:schemeClr val="tx1"/>
              </a:solidFill>
              <a:cs typeface="B Nazanin" panose="00000400000000000000" pitchFamily="2" charset="-78"/>
            </a:endParaRPr>
          </a:p>
        </p:txBody>
      </p:sp>
      <p:sp>
        <p:nvSpPr>
          <p:cNvPr id="7" name="Rounded Rectangle 6"/>
          <p:cNvSpPr/>
          <p:nvPr/>
        </p:nvSpPr>
        <p:spPr>
          <a:xfrm>
            <a:off x="2031863" y="3189040"/>
            <a:ext cx="518614" cy="8426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769094" y="2756846"/>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09" t="12128" r="4985" b="7234"/>
          <a:stretch/>
        </p:blipFill>
        <p:spPr>
          <a:xfrm>
            <a:off x="13854" y="1437264"/>
            <a:ext cx="10972801" cy="5406888"/>
          </a:xfrm>
          <a:prstGeom prst="rect">
            <a:avLst/>
          </a:prstGeom>
        </p:spPr>
      </p:pic>
      <p:sp>
        <p:nvSpPr>
          <p:cNvPr id="3" name="Subtitle 2"/>
          <p:cNvSpPr>
            <a:spLocks noGrp="1"/>
          </p:cNvSpPr>
          <p:nvPr>
            <p:ph type="subTitle" idx="1"/>
          </p:nvPr>
        </p:nvSpPr>
        <p:spPr>
          <a:xfrm>
            <a:off x="457200" y="207818"/>
            <a:ext cx="9523413" cy="1055754"/>
          </a:xfrm>
        </p:spPr>
        <p:txBody>
          <a:bodyPr>
            <a:normAutofit fontScale="92500" lnSpcReduction="10000"/>
          </a:bodyPr>
          <a:lstStyle/>
          <a:p>
            <a:pPr algn="r" rtl="1"/>
            <a:r>
              <a:rPr lang="fa-IR" dirty="0">
                <a:solidFill>
                  <a:schemeClr val="tx1"/>
                </a:solidFill>
                <a:cs typeface="B Nazanin" panose="00000400000000000000" pitchFamily="2" charset="-78"/>
              </a:rPr>
              <a:t>در بخش های مشخص شده، عنوان و چکیده مقاله خود را به زبان انگلیسی وارد کنید. همه مقالات باید عنوان، چکیده و کلمات کلیدی را به انگلیسی وارد نمایند (جهت استفاده در سی دی و کتابچه کنفرانس). </a:t>
            </a:r>
          </a:p>
          <a:p>
            <a:pPr algn="r" rtl="1"/>
            <a:r>
              <a:rPr lang="fa-IR" dirty="0">
                <a:solidFill>
                  <a:schemeClr val="tx1"/>
                </a:solidFill>
                <a:cs typeface="B Nazanin" panose="00000400000000000000" pitchFamily="2" charset="-78"/>
              </a:rPr>
              <a:t>پایین همان صفحه با کلیک بر </a:t>
            </a:r>
            <a:r>
              <a:rPr lang="en-US" sz="1600" cap="none" dirty="0">
                <a:solidFill>
                  <a:schemeClr val="tx1"/>
                </a:solidFill>
                <a:cs typeface="B Nazanin" panose="00000400000000000000" pitchFamily="2" charset="-78"/>
              </a:rPr>
              <a:t>Submit</a:t>
            </a:r>
            <a:r>
              <a:rPr lang="fa-IR" dirty="0">
                <a:solidFill>
                  <a:schemeClr val="tx1"/>
                </a:solidFill>
                <a:cs typeface="B Nazanin" panose="00000400000000000000" pitchFamily="2" charset="-78"/>
              </a:rPr>
              <a:t>، تغییرات را ذخیره نمایید. </a:t>
            </a:r>
            <a:endParaRPr lang="en-US" dirty="0">
              <a:solidFill>
                <a:schemeClr val="tx1"/>
              </a:solidFill>
              <a:cs typeface="B Nazanin" panose="00000400000000000000" pitchFamily="2" charset="-78"/>
            </a:endParaRPr>
          </a:p>
          <a:p>
            <a:pPr algn="r" rtl="1"/>
            <a:endParaRPr lang="en-US" dirty="0">
              <a:solidFill>
                <a:schemeClr val="tx1"/>
              </a:solidFill>
              <a:cs typeface="B Nazanin" panose="00000400000000000000" pitchFamily="2" charset="-78"/>
            </a:endParaRPr>
          </a:p>
        </p:txBody>
      </p:sp>
      <p:sp>
        <p:nvSpPr>
          <p:cNvPr id="5" name="Right Arrow 4"/>
          <p:cNvSpPr/>
          <p:nvPr/>
        </p:nvSpPr>
        <p:spPr>
          <a:xfrm>
            <a:off x="1278341" y="2796347"/>
            <a:ext cx="450377" cy="25165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88792" y="3051331"/>
            <a:ext cx="450377" cy="20102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989885" y="3390900"/>
            <a:ext cx="450377" cy="42616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82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03" t="11011" r="3497" b="4896"/>
          <a:stretch/>
        </p:blipFill>
        <p:spPr>
          <a:xfrm>
            <a:off x="13647" y="1415496"/>
            <a:ext cx="10841588" cy="5435688"/>
          </a:xfrm>
          <a:prstGeom prst="rect">
            <a:avLst/>
          </a:prstGeom>
        </p:spPr>
      </p:pic>
      <p:sp>
        <p:nvSpPr>
          <p:cNvPr id="3" name="Subtitle 2"/>
          <p:cNvSpPr>
            <a:spLocks noGrp="1"/>
          </p:cNvSpPr>
          <p:nvPr>
            <p:ph type="subTitle" idx="1"/>
          </p:nvPr>
        </p:nvSpPr>
        <p:spPr>
          <a:xfrm>
            <a:off x="40942" y="109179"/>
            <a:ext cx="9966967" cy="1146412"/>
          </a:xfrm>
        </p:spPr>
        <p:txBody>
          <a:bodyPr>
            <a:noAutofit/>
          </a:bodyPr>
          <a:lstStyle/>
          <a:p>
            <a:pPr algn="just" rtl="1"/>
            <a:r>
              <a:rPr lang="fa-IR" sz="1800" dirty="0">
                <a:solidFill>
                  <a:schemeClr val="tx1"/>
                </a:solidFill>
                <a:cs typeface="B Nazanin" panose="00000400000000000000" pitchFamily="2" charset="-78"/>
              </a:rPr>
              <a:t>در این مرحله باید چکیده فارسی را ارسال نمایید. برای همه مقالات ارسال چکیده فارسی ضروری است (برای استفاده در سی دی و کتابچه کنفرانس). </a:t>
            </a:r>
          </a:p>
          <a:p>
            <a:pPr algn="just" rtl="1"/>
            <a:r>
              <a:rPr lang="fa-IR" sz="1800" dirty="0">
                <a:solidFill>
                  <a:schemeClr val="tx1"/>
                </a:solidFill>
                <a:cs typeface="B Nazanin" panose="00000400000000000000" pitchFamily="2" charset="-78"/>
              </a:rPr>
              <a:t>اگر با توجه به موارد بیان شده در مورد چکیده فارسی (موجود در بخش راهنمای نویسندگان) در چکیده فارسی که قبلا ارسال کرده اید، مواردی رعایت نشده اند و باید اصلاح شود، با استفاده از بخش مشخص شده، چکیده فارسی تصحیح شده را دوباره ارسال نمایید.</a:t>
            </a:r>
            <a:endParaRPr lang="en-US" sz="1800" dirty="0">
              <a:solidFill>
                <a:schemeClr val="tx1"/>
              </a:solidFill>
              <a:cs typeface="B Nazanin" panose="00000400000000000000" pitchFamily="2" charset="-78"/>
            </a:endParaRPr>
          </a:p>
        </p:txBody>
      </p:sp>
      <p:sp>
        <p:nvSpPr>
          <p:cNvPr id="6" name="Rounded Rectangle 5"/>
          <p:cNvSpPr/>
          <p:nvPr/>
        </p:nvSpPr>
        <p:spPr>
          <a:xfrm>
            <a:off x="1951629" y="5964072"/>
            <a:ext cx="545911"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907908" y="2771958"/>
            <a:ext cx="1311191" cy="4961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93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46" y="259307"/>
            <a:ext cx="9966967" cy="1004265"/>
          </a:xfrm>
        </p:spPr>
        <p:txBody>
          <a:bodyPr>
            <a:normAutofit lnSpcReduction="10000"/>
          </a:bodyPr>
          <a:lstStyle/>
          <a:p>
            <a:pPr algn="just" rtl="1"/>
            <a:r>
              <a:rPr lang="fa-IR" dirty="0">
                <a:solidFill>
                  <a:schemeClr val="tx1"/>
                </a:solidFill>
                <a:cs typeface="B Nazanin" panose="00000400000000000000" pitchFamily="2" charset="-78"/>
              </a:rPr>
              <a:t>در مرحله بعد می توانید فرد ارائه دهنده را مشخص نمایید.</a:t>
            </a:r>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 با کلیک بر علامت مشخص شده، فرد ارائه دهنده را مشخص نمایید. توجه فرمایید که ارائه دهنده، حتما باید در این مرحله کنفرانس ثبت نام نماید. اگر نویسندگان دیگر هم تمایل داشته باشند در کنفرانس شرکت کنند، باید جداگانه ثبت نام نمایند.</a:t>
            </a:r>
            <a:endParaRPr lang="en-US" dirty="0">
              <a:solidFill>
                <a:schemeClr val="tx1"/>
              </a:solidFill>
              <a:cs typeface="B Nazanin" panose="00000400000000000000" pitchFamily="2" charset="-78"/>
            </a:endParaRPr>
          </a:p>
        </p:txBody>
      </p:sp>
      <p:sp>
        <p:nvSpPr>
          <p:cNvPr id="6" name="Rounded Rectangle 5"/>
          <p:cNvSpPr/>
          <p:nvPr/>
        </p:nvSpPr>
        <p:spPr>
          <a:xfrm>
            <a:off x="1951629" y="5964072"/>
            <a:ext cx="545911" cy="395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348" t="9751" r="2292" b="5634"/>
          <a:stretch/>
        </p:blipFill>
        <p:spPr>
          <a:xfrm>
            <a:off x="13645" y="1433015"/>
            <a:ext cx="10988283" cy="5424985"/>
          </a:xfrm>
          <a:prstGeom prst="rect">
            <a:avLst/>
          </a:prstGeom>
        </p:spPr>
      </p:pic>
      <p:sp>
        <p:nvSpPr>
          <p:cNvPr id="7" name="Rounded Rectangle 6"/>
          <p:cNvSpPr/>
          <p:nvPr/>
        </p:nvSpPr>
        <p:spPr>
          <a:xfrm>
            <a:off x="7042243" y="2593070"/>
            <a:ext cx="1351130" cy="5112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51629" y="4599295"/>
            <a:ext cx="545911" cy="2320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256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363</TotalTime>
  <Words>945</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IranNastaliq</vt:lpstr>
      <vt:lpstr>Wingdings 3</vt:lpstr>
      <vt:lpstr>Ion</vt:lpstr>
      <vt:lpstr>PowerPoint Presentation</vt:lpstr>
      <vt:lpstr>برای ارسال مقاله لطفا ابتدا بخش های راهنمای نویسندگان و راهنمای ثبت نام را در سایت کنفرانس کاملا مطالعه نمایید.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Nasser Fatouraee</cp:lastModifiedBy>
  <cp:revision>58</cp:revision>
  <cp:lastPrinted>2016-10-12T14:15:39Z</cp:lastPrinted>
  <dcterms:created xsi:type="dcterms:W3CDTF">2015-07-15T15:00:16Z</dcterms:created>
  <dcterms:modified xsi:type="dcterms:W3CDTF">2021-05-05T20:39:31Z</dcterms:modified>
</cp:coreProperties>
</file>