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sldIdLst>
    <p:sldId id="265" r:id="rId4"/>
    <p:sldId id="266" r:id="rId5"/>
    <p:sldId id="267" r:id="rId6"/>
    <p:sldId id="268" r:id="rId7"/>
    <p:sldId id="269" r:id="rId8"/>
    <p:sldId id="263" r:id="rId9"/>
    <p:sldId id="258" r:id="rId10"/>
    <p:sldId id="259" r:id="rId11"/>
    <p:sldId id="261" r:id="rId12"/>
    <p:sldId id="262" r:id="rId13"/>
    <p:sldId id="264"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82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1845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83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Tree>
    <p:extLst>
      <p:ext uri="{BB962C8B-B14F-4D97-AF65-F5344CB8AC3E}">
        <p14:creationId xmlns:p14="http://schemas.microsoft.com/office/powerpoint/2010/main" val="208230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985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6195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649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819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5017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240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1369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1984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693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7238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4787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8953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06443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0410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2574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754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9541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Tree>
    <p:extLst>
      <p:ext uri="{BB962C8B-B14F-4D97-AF65-F5344CB8AC3E}">
        <p14:creationId xmlns:p14="http://schemas.microsoft.com/office/powerpoint/2010/main" val="94467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38376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9017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1615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8639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3609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7835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64540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1427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4571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8993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33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341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4132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4993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9210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7188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00538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69095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F5A408"/>
                </a:solidFill>
              </a:rPr>
              <a:t>”</a:t>
            </a:r>
          </a:p>
        </p:txBody>
      </p:sp>
    </p:spTree>
    <p:extLst>
      <p:ext uri="{BB962C8B-B14F-4D97-AF65-F5344CB8AC3E}">
        <p14:creationId xmlns:p14="http://schemas.microsoft.com/office/powerpoint/2010/main" val="1971610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4113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5422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23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5855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6056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62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640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778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010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386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5/6/2021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0445603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5/6/2021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9214611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5/6/2021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27278970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bme2020@icbme.ir" TargetMode="External"/><Relationship Id="rId2" Type="http://schemas.openxmlformats.org/officeDocument/2006/relationships/hyperlink" Target="http://icbme.ir/" TargetMode="Externa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icbme2021@icbme.ir" TargetMode="External"/><Relationship Id="rId2" Type="http://schemas.openxmlformats.org/officeDocument/2006/relationships/hyperlink" Target="http://ww.icbme.ir/" TargetMode="Externa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as.info/N27003" TargetMode="Externa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463" y="1524000"/>
            <a:ext cx="8825659" cy="2798618"/>
          </a:xfrm>
        </p:spPr>
        <p:txBody>
          <a:bodyPr/>
          <a:lstStyle/>
          <a:p>
            <a:pPr algn="ctr" rtl="1">
              <a:lnSpc>
                <a:spcPct val="150000"/>
              </a:lnSpc>
            </a:pPr>
            <a:r>
              <a:rPr lang="en-US" sz="5400" b="1" dirty="0">
                <a:solidFill>
                  <a:srgbClr val="FFFF00"/>
                </a:solidFill>
                <a:latin typeface="Times New Roman" panose="02020603050405020304" pitchFamily="18" charset="0"/>
                <a:cs typeface="Times New Roman" panose="02020603050405020304" pitchFamily="18" charset="0"/>
              </a:rPr>
              <a:t>Upload Guide</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half" idx="2"/>
          </p:nvPr>
        </p:nvSpPr>
        <p:spPr>
          <a:xfrm>
            <a:off x="1683170" y="3657600"/>
            <a:ext cx="8825659" cy="2362200"/>
          </a:xfrm>
        </p:spPr>
        <p:txBody>
          <a:bodyPr>
            <a:normAutofit/>
          </a:bodyPr>
          <a:lstStyle/>
          <a:p>
            <a:pPr algn="ctr"/>
            <a:r>
              <a:rPr lang="en-US" sz="2400" dirty="0">
                <a:solidFill>
                  <a:srgbClr val="FFFF00"/>
                </a:solidFill>
                <a:cs typeface="B Nazanin" panose="00000400000000000000" pitchFamily="2" charset="-78"/>
              </a:rPr>
              <a:t>Iranian Conference on Biomedical Engineering</a:t>
            </a:r>
          </a:p>
          <a:p>
            <a:pPr algn="ctr"/>
            <a:r>
              <a:rPr lang="en-US" sz="2400" dirty="0">
                <a:solidFill>
                  <a:srgbClr val="FFFF00"/>
                </a:solidFill>
                <a:cs typeface="B Nazanin" panose="00000400000000000000" pitchFamily="2" charset="-78"/>
                <a:hlinkClick r:id="rId2"/>
              </a:rPr>
              <a:t>http://icbme.ir/</a:t>
            </a:r>
            <a:endParaRPr lang="en-US" sz="2400" dirty="0">
              <a:solidFill>
                <a:srgbClr val="FFFF00"/>
              </a:solidFill>
              <a:cs typeface="B Nazanin" panose="00000400000000000000" pitchFamily="2" charset="-78"/>
            </a:endParaRPr>
          </a:p>
          <a:p>
            <a:pPr algn="ctr"/>
            <a:r>
              <a:rPr lang="en-US" sz="2400" dirty="0">
                <a:solidFill>
                  <a:srgbClr val="FFFF00"/>
                </a:solidFill>
                <a:cs typeface="B Nazanin" panose="00000400000000000000" pitchFamily="2" charset="-78"/>
              </a:rPr>
              <a:t>Contact us:</a:t>
            </a:r>
          </a:p>
          <a:p>
            <a:pPr algn="ctr"/>
            <a:r>
              <a:rPr lang="en-US" sz="2400" dirty="0">
                <a:solidFill>
                  <a:srgbClr val="FFFF00"/>
                </a:solidFill>
                <a:cs typeface="B Nazanin" panose="00000400000000000000" pitchFamily="2" charset="-78"/>
                <a:hlinkClick r:id="rId3"/>
              </a:rPr>
              <a:t>icbme2021@icbme.ir</a:t>
            </a:r>
            <a:endParaRPr lang="en-US" sz="24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414633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567" y="361206"/>
            <a:ext cx="9612123" cy="861420"/>
          </a:xfrm>
        </p:spPr>
        <p:txBody>
          <a:bodyPr/>
          <a:lstStyle/>
          <a:p>
            <a:pPr algn="l"/>
            <a:r>
              <a:rPr lang="en-US" cap="none" dirty="0">
                <a:solidFill>
                  <a:schemeClr val="tx1"/>
                </a:solidFill>
                <a:latin typeface="Times New Roman" panose="02020603050405020304" pitchFamily="18" charset="0"/>
                <a:cs typeface="Times New Roman" panose="02020603050405020304" pitchFamily="18" charset="0"/>
              </a:rPr>
              <a:t>Here you can choose manuscript file and upload it. It should be a pdf file.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2438400" y="4591478"/>
            <a:ext cx="2943225" cy="1995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ounded Rectangle 4"/>
          <p:cNvSpPr/>
          <p:nvPr/>
        </p:nvSpPr>
        <p:spPr>
          <a:xfrm>
            <a:off x="5667375" y="5905499"/>
            <a:ext cx="2114550" cy="1905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12237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142841"/>
            <a:ext cx="9980613" cy="8614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a:buClr>
                <a:srgbClr val="F5A408"/>
              </a:buClr>
              <a:buFont typeface="Wingdings 3" charset="2"/>
              <a:buNone/>
            </a:pPr>
            <a:r>
              <a:rPr lang="en-US" dirty="0">
                <a:latin typeface="Times New Roman" panose="02020603050405020304" pitchFamily="18" charset="0"/>
                <a:cs typeface="Times New Roman" panose="02020603050405020304" pitchFamily="18" charset="0"/>
              </a:rPr>
              <a:t>If there was any problem, you will see the errors. Please try to fix them and if you had a question contact us (an easy way to embed fonts in pdf is attached to this file).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545910" y="2019869"/>
            <a:ext cx="7915702" cy="12692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ight Arrow 4"/>
          <p:cNvSpPr/>
          <p:nvPr/>
        </p:nvSpPr>
        <p:spPr>
          <a:xfrm>
            <a:off x="1528549" y="6237027"/>
            <a:ext cx="887105" cy="354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ounded Rectangle 5"/>
          <p:cNvSpPr/>
          <p:nvPr/>
        </p:nvSpPr>
        <p:spPr>
          <a:xfrm>
            <a:off x="2552700" y="4220003"/>
            <a:ext cx="2743200" cy="948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23470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5463" y="2614411"/>
            <a:ext cx="8825659" cy="2362200"/>
          </a:xfrm>
        </p:spPr>
        <p:txBody>
          <a:bodyPr>
            <a:normAutofit/>
          </a:bodyPr>
          <a:lstStyle/>
          <a:p>
            <a:pPr algn="ctr"/>
            <a:r>
              <a:rPr lang="en-US" sz="2400" dirty="0">
                <a:solidFill>
                  <a:srgbClr val="FFFF00"/>
                </a:solidFill>
                <a:cs typeface="B Nazanin" panose="00000400000000000000" pitchFamily="2" charset="-78"/>
              </a:rPr>
              <a:t>Iranian Conference on Biomedical Engineering</a:t>
            </a:r>
          </a:p>
          <a:p>
            <a:pPr algn="ctr"/>
            <a:r>
              <a:rPr lang="en-US" sz="2400" dirty="0">
                <a:solidFill>
                  <a:srgbClr val="FFFF00"/>
                </a:solidFill>
                <a:cs typeface="B Nazanin" panose="00000400000000000000" pitchFamily="2" charset="-78"/>
                <a:hlinkClick r:id="rId2"/>
              </a:rPr>
              <a:t>http://ww.icbme.ir/</a:t>
            </a:r>
            <a:endParaRPr lang="en-US" sz="2400" dirty="0">
              <a:solidFill>
                <a:srgbClr val="FFFF00"/>
              </a:solidFill>
              <a:cs typeface="B Nazanin" panose="00000400000000000000" pitchFamily="2" charset="-78"/>
            </a:endParaRPr>
          </a:p>
          <a:p>
            <a:pPr algn="ctr"/>
            <a:r>
              <a:rPr lang="en-US" sz="2400" dirty="0">
                <a:solidFill>
                  <a:srgbClr val="FFFF00"/>
                </a:solidFill>
                <a:cs typeface="B Nazanin" panose="00000400000000000000" pitchFamily="2" charset="-78"/>
              </a:rPr>
              <a:t>Contact us:</a:t>
            </a:r>
          </a:p>
          <a:p>
            <a:pPr algn="ctr"/>
            <a:r>
              <a:rPr lang="en-US" sz="2400" dirty="0">
                <a:solidFill>
                  <a:srgbClr val="FFFF00"/>
                </a:solidFill>
                <a:cs typeface="B Nazanin" panose="00000400000000000000" pitchFamily="2" charset="-78"/>
                <a:hlinkClick r:id="rId3"/>
              </a:rPr>
              <a:t>icbme2021@icbme.ir</a:t>
            </a:r>
            <a:endParaRPr lang="en-US" sz="24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90177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38379"/>
            <a:ext cx="9980613" cy="1148618"/>
          </a:xfrm>
        </p:spPr>
        <p:txBody>
          <a:bodyPr>
            <a:normAutofit/>
          </a:bodyPr>
          <a:lstStyle/>
          <a:p>
            <a:pPr algn="just"/>
            <a:r>
              <a:rPr lang="en-US" cap="none" dirty="0">
                <a:solidFill>
                  <a:schemeClr val="tx1"/>
                </a:solidFill>
                <a:latin typeface="Times New Roman" panose="02020603050405020304" pitchFamily="18" charset="0"/>
                <a:cs typeface="Times New Roman" panose="02020603050405020304" pitchFamily="18" charset="0"/>
              </a:rPr>
              <a:t>By clicking on the conference link (</a:t>
            </a:r>
            <a:r>
              <a:rPr lang="en-US" cap="none" dirty="0">
                <a:solidFill>
                  <a:schemeClr val="tx1"/>
                </a:solidFill>
                <a:latin typeface="Times New Roman" panose="02020603050405020304" pitchFamily="18" charset="0"/>
                <a:cs typeface="Times New Roman" panose="02020603050405020304" pitchFamily="18" charset="0"/>
                <a:hlinkClick r:id="rId2"/>
              </a:rPr>
              <a:t>https://edas.info/N27003</a:t>
            </a:r>
            <a:r>
              <a:rPr lang="en-US" cap="none" dirty="0">
                <a:solidFill>
                  <a:schemeClr val="tx1"/>
                </a:solidFill>
                <a:latin typeface="Times New Roman" panose="02020603050405020304" pitchFamily="18" charset="0"/>
                <a:cs typeface="Times New Roman" panose="02020603050405020304" pitchFamily="18" charset="0"/>
              </a:rPr>
              <a:t>), you will see this page. Please choose the track that is the nearest to your paper category. (Note that all the mentioned date and time are in EDT time zone.) </a:t>
            </a:r>
            <a:endParaRPr lang="en-US" dirty="0">
              <a:solidFill>
                <a:schemeClr val="tx1"/>
              </a:solidFill>
              <a:latin typeface="Times New Roman" panose="02020603050405020304" pitchFamily="18" charset="0"/>
              <a:cs typeface="Times New Roman" panose="02020603050405020304" pitchFamily="18" charset="0"/>
            </a:endParaRPr>
          </a:p>
          <a:p>
            <a:pPr algn="just"/>
            <a:endParaRPr lang="fa-IR" dirty="0">
              <a:solidFill>
                <a:schemeClr val="tx1"/>
              </a:solidFill>
              <a:latin typeface="Times New Roman" panose="02020603050405020304" pitchFamily="18" charset="0"/>
              <a:cs typeface="Times New Roman" panose="02020603050405020304" pitchFamily="18" charset="0"/>
            </a:endParaRPr>
          </a:p>
        </p:txBody>
      </p:sp>
      <p:sp>
        <p:nvSpPr>
          <p:cNvPr id="4" name="Right Arrow 3"/>
          <p:cNvSpPr/>
          <p:nvPr/>
        </p:nvSpPr>
        <p:spPr>
          <a:xfrm rot="10800000">
            <a:off x="8871044" y="3911834"/>
            <a:ext cx="382138" cy="2593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472B9B-C9E3-4FF4-87C8-2D403F9F15AF}"/>
              </a:ext>
            </a:extLst>
          </p:cNvPr>
          <p:cNvPicPr>
            <a:picLocks noChangeAspect="1"/>
          </p:cNvPicPr>
          <p:nvPr/>
        </p:nvPicPr>
        <p:blipFill>
          <a:blip r:embed="rId3"/>
          <a:stretch>
            <a:fillRect/>
          </a:stretch>
        </p:blipFill>
        <p:spPr>
          <a:xfrm>
            <a:off x="1378556" y="1262596"/>
            <a:ext cx="7414567" cy="3238546"/>
          </a:xfrm>
          <a:prstGeom prst="rect">
            <a:avLst/>
          </a:prstGeom>
        </p:spPr>
      </p:pic>
      <p:pic>
        <p:nvPicPr>
          <p:cNvPr id="6" name="Picture 5">
            <a:extLst>
              <a:ext uri="{FF2B5EF4-FFF2-40B4-BE49-F238E27FC236}">
                <a16:creationId xmlns:a16="http://schemas.microsoft.com/office/drawing/2014/main" id="{C7F29AA1-319F-42B4-BA6D-7B1023A279ED}"/>
              </a:ext>
            </a:extLst>
          </p:cNvPr>
          <p:cNvPicPr>
            <a:picLocks noChangeAspect="1"/>
          </p:cNvPicPr>
          <p:nvPr/>
        </p:nvPicPr>
        <p:blipFill>
          <a:blip r:embed="rId4"/>
          <a:stretch>
            <a:fillRect/>
          </a:stretch>
        </p:blipFill>
        <p:spPr>
          <a:xfrm>
            <a:off x="3676423" y="2881869"/>
            <a:ext cx="8352702" cy="3875408"/>
          </a:xfrm>
          <a:prstGeom prst="rect">
            <a:avLst/>
          </a:prstGeom>
        </p:spPr>
      </p:pic>
    </p:spTree>
    <p:extLst>
      <p:ext uri="{BB962C8B-B14F-4D97-AF65-F5344CB8AC3E}">
        <p14:creationId xmlns:p14="http://schemas.microsoft.com/office/powerpoint/2010/main" val="244733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85093"/>
            <a:ext cx="10202577" cy="861420"/>
          </a:xfrm>
          <a:noFill/>
          <a:ln>
            <a:noFill/>
          </a:ln>
        </p:spPr>
        <p:txBody>
          <a:bodyPr>
            <a:normAutofit/>
          </a:bodyPr>
          <a:lstStyle/>
          <a:p>
            <a:pPr algn="just"/>
            <a:r>
              <a:rPr lang="en-US" cap="none" dirty="0">
                <a:solidFill>
                  <a:schemeClr val="tx1"/>
                </a:solidFill>
                <a:latin typeface="Times New Roman" panose="02020603050405020304" pitchFamily="18" charset="0"/>
                <a:cs typeface="Times New Roman" panose="02020603050405020304" pitchFamily="18" charset="0"/>
              </a:rPr>
              <a:t>In the next page you should enter your paper information. </a:t>
            </a:r>
            <a:endParaRPr lang="fa-IR" cap="none"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F234426-3BE8-4DDB-97AE-584048F2F7A3}"/>
              </a:ext>
            </a:extLst>
          </p:cNvPr>
          <p:cNvPicPr>
            <a:picLocks noChangeAspect="1"/>
          </p:cNvPicPr>
          <p:nvPr/>
        </p:nvPicPr>
        <p:blipFill>
          <a:blip r:embed="rId2"/>
          <a:stretch>
            <a:fillRect/>
          </a:stretch>
        </p:blipFill>
        <p:spPr>
          <a:xfrm>
            <a:off x="0" y="715803"/>
            <a:ext cx="11054798" cy="4863459"/>
          </a:xfrm>
          <a:prstGeom prst="rect">
            <a:avLst/>
          </a:prstGeom>
        </p:spPr>
      </p:pic>
      <p:pic>
        <p:nvPicPr>
          <p:cNvPr id="6" name="Picture 5">
            <a:extLst>
              <a:ext uri="{FF2B5EF4-FFF2-40B4-BE49-F238E27FC236}">
                <a16:creationId xmlns:a16="http://schemas.microsoft.com/office/drawing/2014/main" id="{7686A388-F872-447E-B0FF-FA51551F4DEA}"/>
              </a:ext>
            </a:extLst>
          </p:cNvPr>
          <p:cNvPicPr>
            <a:picLocks noChangeAspect="1"/>
          </p:cNvPicPr>
          <p:nvPr/>
        </p:nvPicPr>
        <p:blipFill>
          <a:blip r:embed="rId3"/>
          <a:stretch>
            <a:fillRect/>
          </a:stretch>
        </p:blipFill>
        <p:spPr>
          <a:xfrm>
            <a:off x="5196822" y="3973689"/>
            <a:ext cx="6974618" cy="2805289"/>
          </a:xfrm>
          <a:prstGeom prst="rect">
            <a:avLst/>
          </a:prstGeom>
        </p:spPr>
      </p:pic>
    </p:spTree>
    <p:extLst>
      <p:ext uri="{BB962C8B-B14F-4D97-AF65-F5344CB8AC3E}">
        <p14:creationId xmlns:p14="http://schemas.microsoft.com/office/powerpoint/2010/main" val="343484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955" y="292375"/>
            <a:ext cx="9980613" cy="861420"/>
          </a:xfrm>
        </p:spPr>
        <p:txBody>
          <a:bodyPr/>
          <a:lstStyle/>
          <a:p>
            <a:pPr algn="just"/>
            <a:r>
              <a:rPr lang="en-US" cap="none" dirty="0">
                <a:solidFill>
                  <a:schemeClr val="tx1"/>
                </a:solidFill>
                <a:latin typeface="Times New Roman" panose="02020603050405020304" pitchFamily="18" charset="0"/>
                <a:cs typeface="Times New Roman" panose="02020603050405020304" pitchFamily="18" charset="0"/>
              </a:rPr>
              <a:t>Please add </a:t>
            </a:r>
            <a:r>
              <a:rPr lang="en-US" cap="none" dirty="0">
                <a:solidFill>
                  <a:srgbClr val="FFFF00"/>
                </a:solidFill>
                <a:latin typeface="Times New Roman" panose="02020603050405020304" pitchFamily="18" charset="0"/>
                <a:cs typeface="Times New Roman" panose="02020603050405020304" pitchFamily="18" charset="0"/>
              </a:rPr>
              <a:t>all authors’</a:t>
            </a:r>
            <a:r>
              <a:rPr lang="en-US" cap="none" dirty="0">
                <a:solidFill>
                  <a:schemeClr val="tx1"/>
                </a:solidFill>
                <a:latin typeface="Times New Roman" panose="02020603050405020304" pitchFamily="18" charset="0"/>
                <a:cs typeface="Times New Roman" panose="02020603050405020304" pitchFamily="18" charset="0"/>
              </a:rPr>
              <a:t> names as shown in the picture below. Every mistake at this level will affect the review process of your paper.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30" t="26655" r="8433"/>
          <a:stretch/>
        </p:blipFill>
        <p:spPr>
          <a:xfrm>
            <a:off x="0" y="1830474"/>
            <a:ext cx="10672549" cy="5027526"/>
          </a:xfrm>
          <a:prstGeom prst="rect">
            <a:avLst/>
          </a:prstGeom>
        </p:spPr>
      </p:pic>
      <p:sp>
        <p:nvSpPr>
          <p:cNvPr id="6" name="Rounded Rectangle 5"/>
          <p:cNvSpPr/>
          <p:nvPr/>
        </p:nvSpPr>
        <p:spPr>
          <a:xfrm>
            <a:off x="2729552" y="2946481"/>
            <a:ext cx="2320120" cy="2607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42197" y="4614202"/>
            <a:ext cx="286603" cy="2307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48449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23206" y="4867336"/>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4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normAutofit fontScale="92500" lnSpcReduction="20000"/>
          </a:bodyPr>
          <a:lstStyle/>
          <a:p>
            <a:pPr algn="just"/>
            <a:r>
              <a:rPr lang="en-US" cap="none" dirty="0">
                <a:solidFill>
                  <a:schemeClr val="tx1"/>
                </a:solidFill>
                <a:latin typeface="Times New Roman" panose="02020603050405020304" pitchFamily="18" charset="0"/>
                <a:cs typeface="Times New Roman" panose="02020603050405020304" pitchFamily="18" charset="0"/>
              </a:rPr>
              <a:t>Your paper is submitted. The first status is pending. When you paid the application fee, send an email to the conference containing the payment information, and wait until your paper status changes to active. Then you will be able to upload your manuscript.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777" r="5118" b="22587"/>
          <a:stretch/>
        </p:blipFill>
        <p:spPr>
          <a:xfrm>
            <a:off x="1" y="2011680"/>
            <a:ext cx="10849970" cy="4846320"/>
          </a:xfrm>
          <a:prstGeom prst="rect">
            <a:avLst/>
          </a:prstGeom>
        </p:spPr>
      </p:pic>
      <p:sp>
        <p:nvSpPr>
          <p:cNvPr id="6" name="Rounded Rectangle 5"/>
          <p:cNvSpPr/>
          <p:nvPr/>
        </p:nvSpPr>
        <p:spPr>
          <a:xfrm>
            <a:off x="590452" y="5656887"/>
            <a:ext cx="3162682" cy="2798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72175" y="41210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09558" y="4157649"/>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71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947" y="402150"/>
            <a:ext cx="9619666" cy="861420"/>
          </a:xfrm>
        </p:spPr>
        <p:txBody>
          <a:bodyPr/>
          <a:lstStyle/>
          <a:p>
            <a:pPr algn="l"/>
            <a:r>
              <a:rPr lang="en-US" cap="none" dirty="0">
                <a:solidFill>
                  <a:schemeClr val="tx1"/>
                </a:solidFill>
                <a:latin typeface="Times New Roman" panose="02020603050405020304" pitchFamily="18" charset="0"/>
                <a:cs typeface="Times New Roman" panose="02020603050405020304" pitchFamily="18" charset="0"/>
              </a:rPr>
              <a:t>Please use the specified box for uploading your paper’s abstract and manuscript.</a:t>
            </a:r>
            <a:endParaRPr lang="fa-IR" cap="none"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5051"/>
          <a:stretch/>
        </p:blipFill>
        <p:spPr>
          <a:xfrm>
            <a:off x="0" y="1648691"/>
            <a:ext cx="9758363" cy="5209309"/>
          </a:xfrm>
          <a:prstGeom prst="rect">
            <a:avLst/>
          </a:prstGeom>
        </p:spPr>
      </p:pic>
      <p:sp>
        <p:nvSpPr>
          <p:cNvPr id="9" name="Rounded Rectangle 8"/>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00275" y="2949480"/>
            <a:ext cx="144780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3400" y="2949480"/>
            <a:ext cx="2162175"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28850" y="3200400"/>
            <a:ext cx="3495675" cy="1064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18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401" y="319911"/>
            <a:ext cx="9619666" cy="861420"/>
          </a:xfrm>
        </p:spPr>
        <p:txBody>
          <a:bodyPr>
            <a:normAutofit/>
          </a:bodyPr>
          <a:lstStyle/>
          <a:p>
            <a:pPr algn="just"/>
            <a:r>
              <a:rPr lang="en-US" cap="none" dirty="0">
                <a:solidFill>
                  <a:schemeClr val="tx1"/>
                </a:solidFill>
                <a:latin typeface="Times New Roman" panose="02020603050405020304" pitchFamily="18" charset="0"/>
                <a:cs typeface="Times New Roman" panose="02020603050405020304" pitchFamily="18" charset="0"/>
              </a:rPr>
              <a:t>Here the system asks you to upload your paper’s Persian abstract that is used in conference bilingual booklet. Please upload your English abstract, we will translate that later.</a:t>
            </a:r>
            <a:endParaRPr lang="fa-IR" cap="none"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767"/>
          <a:stretch/>
        </p:blipFill>
        <p:spPr>
          <a:xfrm>
            <a:off x="0" y="1371600"/>
            <a:ext cx="10355665" cy="5486400"/>
          </a:xfrm>
          <a:prstGeom prst="rect">
            <a:avLst/>
          </a:prstGeom>
        </p:spPr>
      </p:pic>
      <p:sp>
        <p:nvSpPr>
          <p:cNvPr id="5" name="Rounded Rectangle 4"/>
          <p:cNvSpPr/>
          <p:nvPr/>
        </p:nvSpPr>
        <p:spPr>
          <a:xfrm>
            <a:off x="1857375" y="6200775"/>
            <a:ext cx="447675"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ounded Rectangle 6"/>
          <p:cNvSpPr/>
          <p:nvPr/>
        </p:nvSpPr>
        <p:spPr>
          <a:xfrm>
            <a:off x="2101645" y="3165428"/>
            <a:ext cx="755855" cy="18983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1068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659" y="306614"/>
            <a:ext cx="9721306" cy="861420"/>
          </a:xfrm>
        </p:spPr>
        <p:txBody>
          <a:bodyPr/>
          <a:lstStyle/>
          <a:p>
            <a:pPr algn="l"/>
            <a:r>
              <a:rPr lang="en-US" cap="none" dirty="0">
                <a:solidFill>
                  <a:schemeClr val="tx1"/>
                </a:solidFill>
                <a:latin typeface="Times New Roman" panose="02020603050405020304" pitchFamily="18" charset="0"/>
                <a:cs typeface="Times New Roman" panose="02020603050405020304" pitchFamily="18" charset="0"/>
              </a:rPr>
              <a:t>The abstract should be in “.doc” format (</a:t>
            </a:r>
            <a:r>
              <a:rPr lang="en-US" cap="none" dirty="0" err="1">
                <a:solidFill>
                  <a:schemeClr val="tx1"/>
                </a:solidFill>
                <a:latin typeface="Times New Roman" panose="02020603050405020304" pitchFamily="18" charset="0"/>
                <a:cs typeface="Times New Roman" panose="02020603050405020304" pitchFamily="18" charset="0"/>
              </a:rPr>
              <a:t>microsoft</a:t>
            </a:r>
            <a:r>
              <a:rPr lang="en-US" cap="none" dirty="0">
                <a:solidFill>
                  <a:schemeClr val="tx1"/>
                </a:solidFill>
                <a:latin typeface="Times New Roman" panose="02020603050405020304" pitchFamily="18" charset="0"/>
                <a:cs typeface="Times New Roman" panose="02020603050405020304" pitchFamily="18" charset="0"/>
              </a:rPr>
              <a:t> word 97-2003).</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117"/>
          <a:stretch/>
        </p:blipFill>
        <p:spPr>
          <a:xfrm>
            <a:off x="0" y="1385248"/>
            <a:ext cx="10284624" cy="5486400"/>
          </a:xfrm>
          <a:prstGeom prst="rect">
            <a:avLst/>
          </a:prstGeom>
        </p:spPr>
      </p:pic>
      <p:sp>
        <p:nvSpPr>
          <p:cNvPr id="7" name="Right Arrow 6"/>
          <p:cNvSpPr/>
          <p:nvPr/>
        </p:nvSpPr>
        <p:spPr>
          <a:xfrm rot="10800000">
            <a:off x="1678675" y="4763070"/>
            <a:ext cx="450376" cy="1637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9" name="Straight Connector 8"/>
          <p:cNvCxnSpPr/>
          <p:nvPr/>
        </p:nvCxnSpPr>
        <p:spPr>
          <a:xfrm>
            <a:off x="2756848" y="4708478"/>
            <a:ext cx="709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584776" y="3759105"/>
            <a:ext cx="710750" cy="1747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ounded Rectangle 7"/>
          <p:cNvSpPr/>
          <p:nvPr/>
        </p:nvSpPr>
        <p:spPr>
          <a:xfrm>
            <a:off x="4572000" y="4140391"/>
            <a:ext cx="2952750" cy="1934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291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840"/>
            <a:ext cx="9980613" cy="1126401"/>
          </a:xfrm>
        </p:spPr>
        <p:txBody>
          <a:bodyPr>
            <a:normAutofit/>
          </a:bodyPr>
          <a:lstStyle/>
          <a:p>
            <a:pPr algn="just"/>
            <a:r>
              <a:rPr lang="en-US" cap="none" dirty="0">
                <a:solidFill>
                  <a:schemeClr val="tx1"/>
                </a:solidFill>
                <a:latin typeface="Times New Roman" panose="02020603050405020304" pitchFamily="18" charset="0"/>
                <a:cs typeface="Times New Roman" panose="02020603050405020304" pitchFamily="18" charset="0"/>
              </a:rPr>
              <a:t>Then there will be a massage that say’s the upload has been done. In the next step you should upload the manuscript using the same upload link</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451"/>
          <a:stretch/>
        </p:blipFill>
        <p:spPr>
          <a:xfrm>
            <a:off x="0" y="1371600"/>
            <a:ext cx="10320945" cy="5486400"/>
          </a:xfrm>
          <a:prstGeom prst="rect">
            <a:avLst/>
          </a:prstGeom>
        </p:spPr>
      </p:pic>
      <p:sp>
        <p:nvSpPr>
          <p:cNvPr id="7" name="Rounded Rectangle 6"/>
          <p:cNvSpPr/>
          <p:nvPr/>
        </p:nvSpPr>
        <p:spPr>
          <a:xfrm>
            <a:off x="627797" y="2210936"/>
            <a:ext cx="2429302" cy="327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ounded Rectangle 7"/>
          <p:cNvSpPr/>
          <p:nvPr/>
        </p:nvSpPr>
        <p:spPr>
          <a:xfrm>
            <a:off x="2196959" y="555298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ounded Rectangle 5"/>
          <p:cNvSpPr/>
          <p:nvPr/>
        </p:nvSpPr>
        <p:spPr>
          <a:xfrm>
            <a:off x="2686050" y="3648503"/>
            <a:ext cx="3124200" cy="852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383161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361</TotalTime>
  <Words>321</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Century Gothic</vt:lpstr>
      <vt:lpstr>Times New Roman</vt:lpstr>
      <vt:lpstr>Wingdings 3</vt:lpstr>
      <vt:lpstr>Ion</vt:lpstr>
      <vt:lpstr>1_Ion</vt:lpstr>
      <vt:lpstr>2_Ion</vt:lpstr>
      <vt:lpstr>Upload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c:title>
  <dc:creator>USER</dc:creator>
  <cp:lastModifiedBy>Nasser Fatouraee</cp:lastModifiedBy>
  <cp:revision>47</cp:revision>
  <dcterms:created xsi:type="dcterms:W3CDTF">2015-08-01T18:23:46Z</dcterms:created>
  <dcterms:modified xsi:type="dcterms:W3CDTF">2021-05-06T15:15:27Z</dcterms:modified>
</cp:coreProperties>
</file>