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66" r:id="rId3"/>
    <p:sldId id="267" r:id="rId4"/>
    <p:sldId id="256" r:id="rId5"/>
    <p:sldId id="268" r:id="rId6"/>
    <p:sldId id="269" r:id="rId7"/>
    <p:sldId id="270" r:id="rId8"/>
    <p:sldId id="277" r:id="rId9"/>
    <p:sldId id="271" r:id="rId10"/>
    <p:sldId id="272" r:id="rId11"/>
    <p:sldId id="273" r:id="rId12"/>
    <p:sldId id="274" r:id="rId13"/>
    <p:sldId id="275" r:id="rId14"/>
    <p:sldId id="276" r:id="rId15"/>
    <p:sldId id="264" r:id="rId16"/>
    <p:sldId id="257" r:id="rId17"/>
    <p:sldId id="258" r:id="rId18"/>
    <p:sldId id="259" r:id="rId19"/>
    <p:sldId id="260" r:id="rId20"/>
    <p:sldId id="261" r:id="rId21"/>
    <p:sldId id="263" r:id="rId22"/>
    <p:sldId id="262"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42" y="8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cbme.i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isbme.org/fa/FreeEPaymentConfirm.asp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icbme2020@icbme.ir"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icbme.i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edas.info/N27003" TargetMode="External"/><Relationship Id="rId2" Type="http://schemas.openxmlformats.org/officeDocument/2006/relationships/hyperlink" Target="http://www.icbme.ir/#author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icbme2020@icbme.ir"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81429" y="2099733"/>
            <a:ext cx="8825658" cy="85128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5400" dirty="0">
                <a:solidFill>
                  <a:srgbClr val="FFC000"/>
                </a:solidFill>
                <a:latin typeface="IranNastaliq" panose="02000503000000020003" pitchFamily="2" charset="0"/>
                <a:cs typeface="IranNastaliq" panose="02000503000000020003" pitchFamily="2" charset="0"/>
              </a:rPr>
              <a:t>راهنمای ارسال مقالات</a:t>
            </a:r>
            <a:endParaRPr lang="en-US" sz="5400" dirty="0">
              <a:solidFill>
                <a:srgbClr val="FFC000"/>
              </a:solidFill>
              <a:latin typeface="IranNastaliq" panose="02000503000000020003" pitchFamily="2" charset="0"/>
              <a:cs typeface="IranNastaliq" panose="02000503000000020003" pitchFamily="2" charset="0"/>
            </a:endParaRPr>
          </a:p>
        </p:txBody>
      </p:sp>
      <p:sp>
        <p:nvSpPr>
          <p:cNvPr id="3" name="Subtitle 2"/>
          <p:cNvSpPr txBox="1">
            <a:spLocks/>
          </p:cNvSpPr>
          <p:nvPr/>
        </p:nvSpPr>
        <p:spPr>
          <a:xfrm>
            <a:off x="1675109" y="3135677"/>
            <a:ext cx="8825658" cy="254923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rtl="1">
              <a:buNone/>
            </a:pPr>
            <a:r>
              <a:rPr lang="fa-IR" b="1" dirty="0">
                <a:solidFill>
                  <a:srgbClr val="FFFF00"/>
                </a:solidFill>
                <a:cs typeface="B Nazanin" panose="00000400000000000000" pitchFamily="2" charset="-78"/>
              </a:rPr>
              <a:t>راهنمای ارسال مقالات به کنفرانس مهندسی زیست پزشکی ایران</a:t>
            </a:r>
          </a:p>
        </p:txBody>
      </p:sp>
      <p:sp>
        <p:nvSpPr>
          <p:cNvPr id="4" name="TextBox 3"/>
          <p:cNvSpPr txBox="1"/>
          <p:nvPr/>
        </p:nvSpPr>
        <p:spPr>
          <a:xfrm>
            <a:off x="3732665" y="5131015"/>
            <a:ext cx="4710546" cy="646331"/>
          </a:xfrm>
          <a:prstGeom prst="rect">
            <a:avLst/>
          </a:prstGeom>
          <a:noFill/>
          <a:ln>
            <a:noFill/>
          </a:ln>
        </p:spPr>
        <p:txBody>
          <a:bodyPr wrap="square" rtlCol="0" anchor="ctr">
            <a:spAutoFit/>
          </a:bodyPr>
          <a:lstStyle/>
          <a:p>
            <a:pPr algn="ctr"/>
            <a:r>
              <a:rPr lang="en-US" b="1" dirty="0">
                <a:solidFill>
                  <a:srgbClr val="FFFF00"/>
                </a:solidFill>
                <a:hlinkClick r:id="rId2"/>
              </a:rPr>
              <a:t>http://www.icbme.ir</a:t>
            </a:r>
            <a:endParaRPr lang="en-US" b="1" dirty="0">
              <a:solidFill>
                <a:srgbClr val="FFFF00"/>
              </a:solidFill>
            </a:endParaRPr>
          </a:p>
          <a:p>
            <a:pPr algn="ctr"/>
            <a:endParaRPr lang="en-US" dirty="0"/>
          </a:p>
        </p:txBody>
      </p:sp>
    </p:spTree>
    <p:extLst>
      <p:ext uri="{BB962C8B-B14F-4D97-AF65-F5344CB8AC3E}">
        <p14:creationId xmlns:p14="http://schemas.microsoft.com/office/powerpoint/2010/main" val="167629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4" y="285093"/>
            <a:ext cx="10202577" cy="861420"/>
          </a:xfrm>
          <a:noFill/>
          <a:ln>
            <a:noFill/>
          </a:ln>
        </p:spPr>
        <p:txBody>
          <a:bodyPr>
            <a:normAutofit fontScale="92500" lnSpcReduction="20000"/>
          </a:bodyPr>
          <a:lstStyle/>
          <a:p>
            <a:pPr algn="just" rtl="1"/>
            <a:r>
              <a:rPr lang="fa-IR" dirty="0">
                <a:solidFill>
                  <a:schemeClr val="tx1"/>
                </a:solidFill>
                <a:cs typeface="B Nazanin" panose="00000400000000000000" pitchFamily="2" charset="-78"/>
              </a:rPr>
              <a:t>با انتخاب یکی از شاخه ها وارد صفحه ثبت مشخصات مقاله می شوید. در این صفحه، موضوع مقاله، کلمات کلیدی، زبان مقاله، چکیده و موضوعات مرتبط با مقاله تعیین می شوند. در این بخش، همه اطلاعات را فقط به </a:t>
            </a:r>
            <a:r>
              <a:rPr lang="fa-IR" b="1" dirty="0">
                <a:solidFill>
                  <a:srgbClr val="FFFF00"/>
                </a:solidFill>
                <a:cs typeface="B Nazanin" panose="00000400000000000000" pitchFamily="2" charset="-78"/>
              </a:rPr>
              <a:t>زبان انگلیسی</a:t>
            </a:r>
            <a:r>
              <a:rPr lang="fa-IR" b="1" dirty="0">
                <a:solidFill>
                  <a:schemeClr val="tx1"/>
                </a:solidFill>
                <a:cs typeface="B Nazanin" panose="00000400000000000000" pitchFamily="2" charset="-78"/>
              </a:rPr>
              <a:t> </a:t>
            </a:r>
            <a:r>
              <a:rPr lang="fa-IR" dirty="0">
                <a:solidFill>
                  <a:schemeClr val="tx1"/>
                </a:solidFill>
                <a:cs typeface="B Nazanin" panose="00000400000000000000" pitchFamily="2" charset="-78"/>
              </a:rPr>
              <a:t>وارد کنید. لطفا توجه داشته باشید که به سوال مربوط به </a:t>
            </a:r>
            <a:r>
              <a:rPr lang="fa-IR" b="1" dirty="0">
                <a:solidFill>
                  <a:srgbClr val="FFFF00"/>
                </a:solidFill>
                <a:cs typeface="B Nazanin" panose="00000400000000000000" pitchFamily="2" charset="-78"/>
              </a:rPr>
              <a:t>زبان مقاله</a:t>
            </a:r>
            <a:r>
              <a:rPr lang="fa-IR" b="1" dirty="0">
                <a:solidFill>
                  <a:schemeClr val="tx1"/>
                </a:solidFill>
                <a:cs typeface="B Nazanin" panose="00000400000000000000" pitchFamily="2" charset="-78"/>
              </a:rPr>
              <a:t> </a:t>
            </a:r>
            <a:r>
              <a:rPr lang="fa-IR" dirty="0">
                <a:solidFill>
                  <a:schemeClr val="tx1"/>
                </a:solidFill>
                <a:cs typeface="B Nazanin" panose="00000400000000000000" pitchFamily="2" charset="-78"/>
              </a:rPr>
              <a:t>که در تصویر زیر مشخص شده است، با دقت پاسخ دهید.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356" b="5650"/>
          <a:stretch/>
        </p:blipFill>
        <p:spPr>
          <a:xfrm>
            <a:off x="0" y="1378422"/>
            <a:ext cx="10843328" cy="5486400"/>
          </a:xfrm>
          <a:prstGeom prst="rect">
            <a:avLst/>
          </a:prstGeom>
        </p:spPr>
      </p:pic>
      <p:sp>
        <p:nvSpPr>
          <p:cNvPr id="4" name="Rounded Rectangle 3"/>
          <p:cNvSpPr/>
          <p:nvPr/>
        </p:nvSpPr>
        <p:spPr>
          <a:xfrm>
            <a:off x="1481070" y="3593206"/>
            <a:ext cx="2962141" cy="2189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719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2955" y="292375"/>
            <a:ext cx="9980613" cy="861420"/>
          </a:xfrm>
        </p:spPr>
        <p:txBody>
          <a:bodyPr/>
          <a:lstStyle/>
          <a:p>
            <a:pPr algn="r" rtl="1"/>
            <a:r>
              <a:rPr lang="fa-IR" dirty="0">
                <a:solidFill>
                  <a:schemeClr val="tx1"/>
                </a:solidFill>
                <a:cs typeface="B Nazanin" panose="00000400000000000000" pitchFamily="2" charset="-78"/>
              </a:rPr>
              <a:t>توجه فرمایید که نام </a:t>
            </a:r>
            <a:r>
              <a:rPr lang="fa-IR" dirty="0">
                <a:solidFill>
                  <a:srgbClr val="FFFF00"/>
                </a:solidFill>
                <a:cs typeface="B Nazanin" panose="00000400000000000000" pitchFamily="2" charset="-78"/>
              </a:rPr>
              <a:t>همه نویسندگان مقاله </a:t>
            </a:r>
            <a:r>
              <a:rPr lang="fa-IR" dirty="0">
                <a:solidFill>
                  <a:schemeClr val="tx1"/>
                </a:solidFill>
                <a:cs typeface="B Nazanin" panose="00000400000000000000" pitchFamily="2" charset="-78"/>
              </a:rPr>
              <a:t>را باید در سامانه وارد نمایید.</a:t>
            </a:r>
          </a:p>
          <a:p>
            <a:pPr algn="r" rtl="1"/>
            <a:r>
              <a:rPr lang="fa-IR" dirty="0">
                <a:solidFill>
                  <a:schemeClr val="tx1"/>
                </a:solidFill>
                <a:cs typeface="B Nazanin" panose="00000400000000000000" pitchFamily="2" charset="-78"/>
              </a:rPr>
              <a:t>این کار را می توانید با استفاده از بخش های مشخص شده انجام دهید.</a:t>
            </a:r>
            <a:endParaRPr lang="en-US" dirty="0">
              <a:solidFill>
                <a:schemeClr val="tx1"/>
              </a:solidFill>
              <a:cs typeface="B Nazanin" panose="000004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030" t="26655" r="8433"/>
          <a:stretch/>
        </p:blipFill>
        <p:spPr>
          <a:xfrm>
            <a:off x="0" y="1830474"/>
            <a:ext cx="10672549" cy="5027526"/>
          </a:xfrm>
          <a:prstGeom prst="rect">
            <a:avLst/>
          </a:prstGeom>
        </p:spPr>
      </p:pic>
      <p:sp>
        <p:nvSpPr>
          <p:cNvPr id="6" name="Rounded Rectangle 5"/>
          <p:cNvSpPr/>
          <p:nvPr/>
        </p:nvSpPr>
        <p:spPr>
          <a:xfrm>
            <a:off x="2729552" y="2946481"/>
            <a:ext cx="2320120" cy="2607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42197" y="4614202"/>
            <a:ext cx="286603" cy="2307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72200" y="4844955"/>
            <a:ext cx="131445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123206" y="4867336"/>
            <a:ext cx="520748" cy="1347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36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lstStyle/>
          <a:p>
            <a:pPr algn="just" rtl="1"/>
            <a:r>
              <a:rPr lang="fa-IR" dirty="0">
                <a:solidFill>
                  <a:schemeClr val="tx1"/>
                </a:solidFill>
                <a:cs typeface="B Nazanin" panose="00000400000000000000" pitchFamily="2" charset="-78"/>
              </a:rPr>
              <a:t>در جدول مشخصات مقاله، وضعیت مقاله قابل مشاهده است. در این مرحله با</a:t>
            </a:r>
            <a:r>
              <a:rPr lang="fa-IR" dirty="0">
                <a:solidFill>
                  <a:schemeClr val="tx1"/>
                </a:solidFill>
                <a:cs typeface="B Nazanin" panose="00000400000000000000" pitchFamily="2" charset="-78"/>
                <a:hlinkClick r:id="rId2"/>
              </a:rPr>
              <a:t> پرداخت </a:t>
            </a:r>
            <a:r>
              <a:rPr lang="fa-IR" dirty="0">
                <a:solidFill>
                  <a:schemeClr val="tx1"/>
                </a:solidFill>
                <a:cs typeface="B Nazanin" panose="00000400000000000000" pitchFamily="2" charset="-78"/>
              </a:rPr>
              <a:t>هزینه داوری (1000000 ريال به ازای هر مقاله) و ارسال ایمیل پرداخت به ایمیل کنفرانس، منتظر بمانید که وضعیت مقاله شما فعال (</a:t>
            </a:r>
            <a:r>
              <a:rPr lang="en-US" sz="1600" cap="none" dirty="0">
                <a:solidFill>
                  <a:schemeClr val="tx1"/>
                </a:solidFill>
                <a:cs typeface="B Nazanin" panose="00000400000000000000" pitchFamily="2" charset="-78"/>
              </a:rPr>
              <a:t>active</a:t>
            </a:r>
            <a:r>
              <a:rPr lang="fa-IR" dirty="0">
                <a:solidFill>
                  <a:schemeClr val="tx1"/>
                </a:solidFill>
                <a:cs typeface="B Nazanin" panose="00000400000000000000" pitchFamily="2" charset="-78"/>
              </a:rPr>
              <a:t>) شود.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777" r="5118" b="22587"/>
          <a:stretch/>
        </p:blipFill>
        <p:spPr>
          <a:xfrm>
            <a:off x="1" y="2011680"/>
            <a:ext cx="10849970" cy="4846320"/>
          </a:xfrm>
          <a:prstGeom prst="rect">
            <a:avLst/>
          </a:prstGeom>
        </p:spPr>
      </p:pic>
      <p:sp>
        <p:nvSpPr>
          <p:cNvPr id="6" name="Rounded Rectangle 5"/>
          <p:cNvSpPr/>
          <p:nvPr/>
        </p:nvSpPr>
        <p:spPr>
          <a:xfrm>
            <a:off x="590452" y="5656887"/>
            <a:ext cx="3162682" cy="2798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972175" y="4121055"/>
            <a:ext cx="131445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09558" y="4157649"/>
            <a:ext cx="520748" cy="1347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05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lstStyle/>
          <a:p>
            <a:pPr algn="just" rtl="1"/>
            <a:r>
              <a:rPr lang="fa-IR" dirty="0">
                <a:solidFill>
                  <a:schemeClr val="tx1"/>
                </a:solidFill>
                <a:cs typeface="B Nazanin" panose="00000400000000000000" pitchFamily="2" charset="-78"/>
              </a:rPr>
              <a:t>برای بررسی وضعیت مقالات خود، باید به صفحه خودتان (</a:t>
            </a:r>
            <a:r>
              <a:rPr lang="en-US" sz="1600" cap="none" dirty="0">
                <a:solidFill>
                  <a:schemeClr val="tx1"/>
                </a:solidFill>
                <a:cs typeface="B Nazanin" panose="00000400000000000000" pitchFamily="2" charset="-78"/>
              </a:rPr>
              <a:t>Profile</a:t>
            </a:r>
            <a:r>
              <a:rPr lang="fa-IR" dirty="0">
                <a:solidFill>
                  <a:schemeClr val="tx1"/>
                </a:solidFill>
                <a:cs typeface="B Nazanin" panose="00000400000000000000" pitchFamily="2" charset="-78"/>
              </a:rPr>
              <a:t>)،  وارد شوید. در هر صفحه ای از سامانه، از طریق منوی بالای صفحه می توانید این کار را انجام دهید.</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373" b="9054"/>
          <a:stretch/>
        </p:blipFill>
        <p:spPr>
          <a:xfrm>
            <a:off x="0" y="1554480"/>
            <a:ext cx="10622439" cy="5303520"/>
          </a:xfrm>
          <a:prstGeom prst="rect">
            <a:avLst/>
          </a:prstGeom>
        </p:spPr>
      </p:pic>
      <p:sp>
        <p:nvSpPr>
          <p:cNvPr id="6" name="Rounded Rectangle 5"/>
          <p:cNvSpPr/>
          <p:nvPr/>
        </p:nvSpPr>
        <p:spPr>
          <a:xfrm>
            <a:off x="4043341" y="2421452"/>
            <a:ext cx="1770610" cy="3081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9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normAutofit fontScale="92500" lnSpcReduction="20000"/>
          </a:bodyPr>
          <a:lstStyle/>
          <a:p>
            <a:pPr algn="just" rtl="1"/>
            <a:r>
              <a:rPr lang="fa-IR" dirty="0">
                <a:solidFill>
                  <a:schemeClr val="tx1"/>
                </a:solidFill>
                <a:cs typeface="B Nazanin" panose="00000400000000000000" pitchFamily="2" charset="-78"/>
              </a:rPr>
              <a:t>مقالات شما در جدولی در صفحه تان مرتب شده اند. رنگ زمینه هر یک از مقالات بیانگر وضعیت آن ها است. مقالات با پس زمینه خاکستری، مقالاتی هستند که شما پس گرفته اید(</a:t>
            </a:r>
            <a:r>
              <a:rPr lang="en-US" sz="1600" cap="none" dirty="0">
                <a:solidFill>
                  <a:schemeClr val="tx1"/>
                </a:solidFill>
                <a:cs typeface="B Nazanin" panose="00000400000000000000" pitchFamily="2" charset="-78"/>
              </a:rPr>
              <a:t>withdrawn</a:t>
            </a:r>
            <a:r>
              <a:rPr lang="fa-IR" dirty="0">
                <a:solidFill>
                  <a:schemeClr val="tx1"/>
                </a:solidFill>
                <a:cs typeface="B Nazanin" panose="00000400000000000000" pitchFamily="2" charset="-78"/>
              </a:rPr>
              <a:t>)، رنگ زرد نشان دهنده مقالات فعال و رنگ سفید نشان دهنده مقالات در وضعیت غیر فعال(</a:t>
            </a:r>
            <a:r>
              <a:rPr lang="en-US" sz="1700" cap="none" dirty="0">
                <a:solidFill>
                  <a:schemeClr val="tx1"/>
                </a:solidFill>
                <a:cs typeface="B Nazanin" panose="00000400000000000000" pitchFamily="2" charset="-78"/>
              </a:rPr>
              <a:t>pending</a:t>
            </a:r>
            <a:r>
              <a:rPr lang="fa-IR" dirty="0">
                <a:solidFill>
                  <a:schemeClr val="tx1"/>
                </a:solidFill>
                <a:cs typeface="B Nazanin" panose="00000400000000000000" pitchFamily="2" charset="-78"/>
              </a:rPr>
              <a:t>) است.</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577" r="509" b="9056"/>
          <a:stretch/>
        </p:blipFill>
        <p:spPr>
          <a:xfrm>
            <a:off x="13648" y="1542893"/>
            <a:ext cx="10470946" cy="5303520"/>
          </a:xfrm>
          <a:prstGeom prst="rect">
            <a:avLst/>
          </a:prstGeom>
        </p:spPr>
      </p:pic>
      <p:sp>
        <p:nvSpPr>
          <p:cNvPr id="7" name="Rounded Rectangle 6"/>
          <p:cNvSpPr/>
          <p:nvPr/>
        </p:nvSpPr>
        <p:spPr>
          <a:xfrm>
            <a:off x="1457325" y="3835305"/>
            <a:ext cx="1228725" cy="1366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457325" y="3267075"/>
            <a:ext cx="657225" cy="1238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74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402152"/>
            <a:ext cx="8825658" cy="861420"/>
          </a:xfrm>
        </p:spPr>
        <p:txBody>
          <a:bodyPr/>
          <a:lstStyle/>
          <a:p>
            <a:pPr algn="r" rtl="1"/>
            <a:r>
              <a:rPr lang="fa-IR" dirty="0">
                <a:solidFill>
                  <a:schemeClr val="tx1"/>
                </a:solidFill>
                <a:cs typeface="B Nazanin" panose="00000400000000000000" pitchFamily="2" charset="-78"/>
              </a:rPr>
              <a:t>برای آپلود مقاله یا از لینک درون ایمیل یا از بخش مشخص شده در شکل زیر اقدام فرمایید.</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051"/>
          <a:stretch/>
        </p:blipFill>
        <p:spPr>
          <a:xfrm>
            <a:off x="0" y="1648691"/>
            <a:ext cx="9758363" cy="5209309"/>
          </a:xfrm>
          <a:prstGeom prst="rect">
            <a:avLst/>
          </a:prstGeom>
        </p:spPr>
      </p:pic>
      <p:sp>
        <p:nvSpPr>
          <p:cNvPr id="6" name="Rounded Rectangle 5"/>
          <p:cNvSpPr/>
          <p:nvPr/>
        </p:nvSpPr>
        <p:spPr>
          <a:xfrm>
            <a:off x="1732935" y="5007077"/>
            <a:ext cx="368710" cy="199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00275" y="2949480"/>
            <a:ext cx="144780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343400" y="2949480"/>
            <a:ext cx="2162175"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28850" y="3200400"/>
            <a:ext cx="3495675" cy="1064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39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947" y="215153"/>
            <a:ext cx="9619666" cy="1048417"/>
          </a:xfrm>
        </p:spPr>
        <p:txBody>
          <a:bodyPr>
            <a:normAutofit/>
          </a:bodyPr>
          <a:lstStyle/>
          <a:p>
            <a:pPr algn="just" rtl="1"/>
            <a:r>
              <a:rPr lang="fa-IR" dirty="0">
                <a:solidFill>
                  <a:schemeClr val="tx1"/>
                </a:solidFill>
                <a:cs typeface="B Nazanin" panose="00000400000000000000" pitchFamily="2" charset="-78"/>
              </a:rPr>
              <a:t>پیغام زیر از شما می خواهد که چکیده فارسی مقاله خود را آپلود نمایید. با کلیک بر کلمه </a:t>
            </a:r>
            <a:r>
              <a:rPr lang="en-US" sz="1600" cap="none" dirty="0">
                <a:solidFill>
                  <a:schemeClr val="tx1"/>
                </a:solidFill>
                <a:cs typeface="B Nazanin" panose="00000400000000000000" pitchFamily="2" charset="-78"/>
              </a:rPr>
              <a:t>Upload</a:t>
            </a:r>
            <a:r>
              <a:rPr lang="fa-IR" sz="1600"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این کار را انجام دهید. این چکیده باید شامل عنوان مقاله، نام و مشخصات نویسندگان، چکیده و کلمات کلیدی (</a:t>
            </a:r>
            <a:r>
              <a:rPr lang="fa-IR" dirty="0">
                <a:solidFill>
                  <a:srgbClr val="FFFF00"/>
                </a:solidFill>
                <a:cs typeface="B Nazanin" panose="00000400000000000000" pitchFamily="2" charset="-78"/>
              </a:rPr>
              <a:t>دقیقا طبق الگوی مقالات فارسی موجود در سایت کنفرانس</a:t>
            </a:r>
            <a:r>
              <a:rPr lang="fa-IR" dirty="0">
                <a:solidFill>
                  <a:schemeClr val="tx1"/>
                </a:solidFill>
                <a:cs typeface="B Nazanin" panose="00000400000000000000" pitchFamily="2" charset="-78"/>
              </a:rPr>
              <a:t>) باشد.</a:t>
            </a:r>
          </a:p>
        </p:txBody>
      </p:sp>
      <p:sp>
        <p:nvSpPr>
          <p:cNvPr id="6" name="Rounded Rectangle 5"/>
          <p:cNvSpPr/>
          <p:nvPr/>
        </p:nvSpPr>
        <p:spPr>
          <a:xfrm>
            <a:off x="1732935" y="5007077"/>
            <a:ext cx="368710" cy="199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767"/>
          <a:stretch/>
        </p:blipFill>
        <p:spPr>
          <a:xfrm>
            <a:off x="0" y="1371600"/>
            <a:ext cx="10355665" cy="5486400"/>
          </a:xfrm>
          <a:prstGeom prst="rect">
            <a:avLst/>
          </a:prstGeom>
        </p:spPr>
      </p:pic>
      <p:sp>
        <p:nvSpPr>
          <p:cNvPr id="5" name="Rounded Rectangle 4"/>
          <p:cNvSpPr/>
          <p:nvPr/>
        </p:nvSpPr>
        <p:spPr>
          <a:xfrm>
            <a:off x="1857375" y="6200775"/>
            <a:ext cx="447675"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01645" y="3165428"/>
            <a:ext cx="755855" cy="18983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02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659" y="306614"/>
            <a:ext cx="9721306" cy="861420"/>
          </a:xfrm>
        </p:spPr>
        <p:txBody>
          <a:bodyPr/>
          <a:lstStyle/>
          <a:p>
            <a:pPr algn="r" rtl="1"/>
            <a:r>
              <a:rPr lang="fa-IR" dirty="0">
                <a:solidFill>
                  <a:schemeClr val="tx1"/>
                </a:solidFill>
                <a:cs typeface="B Nazanin" panose="00000400000000000000" pitchFamily="2" charset="-78"/>
              </a:rPr>
              <a:t>بایست چکیده فارسی مقاله خود را با فرمت </a:t>
            </a:r>
            <a:r>
              <a:rPr lang="en-US" sz="1600" cap="none" dirty="0">
                <a:solidFill>
                  <a:schemeClr val="tx1"/>
                </a:solidFill>
                <a:cs typeface="B Nazanin" panose="00000400000000000000" pitchFamily="2" charset="-78"/>
              </a:rPr>
              <a:t>doc</a:t>
            </a:r>
            <a:r>
              <a:rPr lang="fa-IR" cap="none" dirty="0">
                <a:solidFill>
                  <a:schemeClr val="tx1"/>
                </a:solidFill>
                <a:cs typeface="B Nazanin" panose="00000400000000000000" pitchFamily="2" charset="-78"/>
              </a:rPr>
              <a:t>.</a:t>
            </a:r>
            <a:r>
              <a:rPr lang="en-US"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که مربوط به نرم افزار </a:t>
            </a:r>
            <a:r>
              <a:rPr lang="en-US" sz="1600" cap="none" dirty="0">
                <a:solidFill>
                  <a:srgbClr val="FFFF00"/>
                </a:solidFill>
                <a:cs typeface="B Nazanin" panose="00000400000000000000" pitchFamily="2" charset="-78"/>
              </a:rPr>
              <a:t>word 97-2003</a:t>
            </a:r>
            <a:r>
              <a:rPr lang="fa-IR" sz="1600" cap="none" dirty="0">
                <a:solidFill>
                  <a:srgbClr val="FFFF00"/>
                </a:solidFill>
                <a:cs typeface="B Nazanin" panose="00000400000000000000" pitchFamily="2" charset="-78"/>
              </a:rPr>
              <a:t> </a:t>
            </a:r>
            <a:r>
              <a:rPr lang="fa-IR" dirty="0">
                <a:solidFill>
                  <a:schemeClr val="tx1"/>
                </a:solidFill>
                <a:cs typeface="B Nazanin" panose="00000400000000000000" pitchFamily="2" charset="-78"/>
              </a:rPr>
              <a:t>است، را با توجه به شکل زیر ارسال نمایید.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117"/>
          <a:stretch/>
        </p:blipFill>
        <p:spPr>
          <a:xfrm>
            <a:off x="0" y="1385248"/>
            <a:ext cx="10284624" cy="5486400"/>
          </a:xfrm>
          <a:prstGeom prst="rect">
            <a:avLst/>
          </a:prstGeom>
        </p:spPr>
      </p:pic>
      <p:sp>
        <p:nvSpPr>
          <p:cNvPr id="7" name="Right Arrow 6"/>
          <p:cNvSpPr/>
          <p:nvPr/>
        </p:nvSpPr>
        <p:spPr>
          <a:xfrm rot="10800000">
            <a:off x="1678675" y="4763070"/>
            <a:ext cx="450376" cy="1637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756848" y="4708478"/>
            <a:ext cx="709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584776" y="3759105"/>
            <a:ext cx="710750" cy="1747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0" y="4140391"/>
            <a:ext cx="2952750" cy="1934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069" y="552275"/>
            <a:ext cx="9789544" cy="861420"/>
          </a:xfrm>
        </p:spPr>
        <p:txBody>
          <a:bodyPr/>
          <a:lstStyle/>
          <a:p>
            <a:pPr algn="r" rtl="1"/>
            <a:r>
              <a:rPr lang="fa-IR" cap="none" dirty="0">
                <a:solidFill>
                  <a:schemeClr val="tx1"/>
                </a:solidFill>
                <a:cs typeface="B Nazanin" panose="00000400000000000000" pitchFamily="2" charset="-78"/>
              </a:rPr>
              <a:t>پس از انتخاب می توانید نام فایل را ببینید. با انتخاب گزینه </a:t>
            </a:r>
            <a:r>
              <a:rPr lang="en-US" sz="1600" cap="none" dirty="0">
                <a:solidFill>
                  <a:schemeClr val="tx1"/>
                </a:solidFill>
                <a:cs typeface="B Nazanin" panose="00000400000000000000" pitchFamily="2" charset="-78"/>
              </a:rPr>
              <a:t>upload </a:t>
            </a:r>
            <a:r>
              <a:rPr lang="en-US" sz="1600" cap="none" dirty="0" err="1">
                <a:solidFill>
                  <a:schemeClr val="tx1"/>
                </a:solidFill>
                <a:cs typeface="B Nazanin" panose="00000400000000000000" pitchFamily="2" charset="-78"/>
              </a:rPr>
              <a:t>persian</a:t>
            </a:r>
            <a:r>
              <a:rPr lang="en-US" sz="1600" cap="none" dirty="0">
                <a:solidFill>
                  <a:schemeClr val="tx1"/>
                </a:solidFill>
                <a:cs typeface="B Nazanin" panose="00000400000000000000" pitchFamily="2" charset="-78"/>
              </a:rPr>
              <a:t> ….</a:t>
            </a:r>
            <a:r>
              <a:rPr lang="fa-IR" sz="16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این فایل آپلود می شود.</a:t>
            </a:r>
            <a:endParaRPr lang="en-US" cap="none"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98" b="4853"/>
          <a:stretch/>
        </p:blipFill>
        <p:spPr>
          <a:xfrm>
            <a:off x="0" y="1371600"/>
            <a:ext cx="10299258" cy="5486400"/>
          </a:xfrm>
          <a:prstGeom prst="rect">
            <a:avLst/>
          </a:prstGeom>
        </p:spPr>
      </p:pic>
      <p:sp>
        <p:nvSpPr>
          <p:cNvPr id="7" name="Right Arrow 6"/>
          <p:cNvSpPr/>
          <p:nvPr/>
        </p:nvSpPr>
        <p:spPr>
          <a:xfrm rot="10800000">
            <a:off x="4572000" y="4899548"/>
            <a:ext cx="450376" cy="1637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62100" y="3682905"/>
            <a:ext cx="771525" cy="23187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24025" y="4686728"/>
            <a:ext cx="274320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1999" y="4114800"/>
            <a:ext cx="2962276" cy="2476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2840"/>
            <a:ext cx="9980613" cy="1126401"/>
          </a:xfrm>
        </p:spPr>
        <p:txBody>
          <a:bodyPr>
            <a:normAutofit lnSpcReduction="10000"/>
          </a:bodyPr>
          <a:lstStyle/>
          <a:p>
            <a:pPr algn="just" rtl="1"/>
            <a:r>
              <a:rPr lang="fa-IR" cap="none" dirty="0">
                <a:solidFill>
                  <a:schemeClr val="tx1"/>
                </a:solidFill>
                <a:cs typeface="B Nazanin" panose="00000400000000000000" pitchFamily="2" charset="-78"/>
              </a:rPr>
              <a:t>در این مرحله پیغامی مبنی بر ارسال درست چکیده دریافت می‎کنید می‎توانید فایل چکیده را با کلیک بر آیکون </a:t>
            </a:r>
            <a:r>
              <a:rPr lang="en-US" sz="1700" cap="none" dirty="0">
                <a:solidFill>
                  <a:schemeClr val="tx1"/>
                </a:solidFill>
                <a:cs typeface="B Nazanin" panose="00000400000000000000" pitchFamily="2" charset="-78"/>
              </a:rPr>
              <a:t>document show</a:t>
            </a:r>
            <a:r>
              <a:rPr lang="fa-IR" sz="17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دانلود و مشاهده نمایید. </a:t>
            </a:r>
          </a:p>
          <a:p>
            <a:pPr algn="just" rtl="1"/>
            <a:r>
              <a:rPr lang="fa-IR" cap="none" dirty="0">
                <a:solidFill>
                  <a:schemeClr val="tx1"/>
                </a:solidFill>
                <a:cs typeface="B Nazanin" panose="00000400000000000000" pitchFamily="2" charset="-78"/>
              </a:rPr>
              <a:t>با کلیک بر بخش آپلود </a:t>
            </a:r>
            <a:r>
              <a:rPr lang="en-US" sz="1700" cap="none" dirty="0">
                <a:solidFill>
                  <a:schemeClr val="tx1"/>
                </a:solidFill>
                <a:cs typeface="B Nazanin" panose="00000400000000000000" pitchFamily="2" charset="-78"/>
              </a:rPr>
              <a:t>review manuscript</a:t>
            </a:r>
            <a:r>
              <a:rPr lang="fa-IR" sz="17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می توانید مقاله خود را هم ارسال نمایید.</a:t>
            </a:r>
            <a:endParaRPr lang="en-US" cap="none"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451"/>
          <a:stretch/>
        </p:blipFill>
        <p:spPr>
          <a:xfrm>
            <a:off x="0" y="1371600"/>
            <a:ext cx="10320945" cy="5486400"/>
          </a:xfrm>
          <a:prstGeom prst="rect">
            <a:avLst/>
          </a:prstGeom>
        </p:spPr>
      </p:pic>
      <p:sp>
        <p:nvSpPr>
          <p:cNvPr id="7" name="Rounded Rectangle 6"/>
          <p:cNvSpPr/>
          <p:nvPr/>
        </p:nvSpPr>
        <p:spPr>
          <a:xfrm>
            <a:off x="627797" y="2210936"/>
            <a:ext cx="2429302" cy="3275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196959" y="5552987"/>
            <a:ext cx="368710" cy="199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686050" y="3648503"/>
            <a:ext cx="3124200" cy="8529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64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a:solidFill>
                  <a:schemeClr val="tx1"/>
                </a:solidFill>
                <a:cs typeface="B Nazanin" panose="00000400000000000000" pitchFamily="2" charset="-78"/>
              </a:rPr>
              <a:t>برای ارسال مقاله لطفاً ابتدا بخش های راهنمای نویسندگان و راهنمای ثبت نام را در سایت کنفرانس کاملاً مطالعه نمایید</a:t>
            </a:r>
            <a:endParaRPr lang="en-US" sz="3200" dirty="0">
              <a:solidFill>
                <a:schemeClr val="tx1"/>
              </a:solidFill>
              <a:cs typeface="B Nazanin" panose="00000400000000000000" pitchFamily="2" charset="-78"/>
            </a:endParaRPr>
          </a:p>
        </p:txBody>
      </p:sp>
      <p:sp>
        <p:nvSpPr>
          <p:cNvPr id="3" name="Text Placeholder 2"/>
          <p:cNvSpPr>
            <a:spLocks noGrp="1"/>
          </p:cNvSpPr>
          <p:nvPr>
            <p:ph type="body" sz="half" idx="2"/>
          </p:nvPr>
        </p:nvSpPr>
        <p:spPr/>
        <p:txBody>
          <a:bodyPr>
            <a:normAutofit/>
          </a:bodyPr>
          <a:lstStyle/>
          <a:p>
            <a:pPr algn="ctr" rtl="1"/>
            <a:r>
              <a:rPr lang="fa-IR" sz="2400" dirty="0">
                <a:cs typeface="B Nazanin" panose="00000400000000000000" pitchFamily="2" charset="-78"/>
              </a:rPr>
              <a:t>در صورت بروز هر گونه مشکل، با ایمیل </a:t>
            </a:r>
            <a:r>
              <a:rPr lang="en-US" dirty="0">
                <a:cs typeface="B Nazanin" panose="00000400000000000000" pitchFamily="2" charset="-78"/>
                <a:hlinkClick r:id="rId2"/>
              </a:rPr>
              <a:t>icbme2021@icbme.ir</a:t>
            </a:r>
            <a:r>
              <a:rPr lang="fa-IR" dirty="0">
                <a:cs typeface="B Nazanin" panose="00000400000000000000" pitchFamily="2" charset="-78"/>
              </a:rPr>
              <a:t> </a:t>
            </a:r>
            <a:r>
              <a:rPr lang="fa-IR" sz="2400" dirty="0">
                <a:cs typeface="B Nazanin" panose="00000400000000000000" pitchFamily="2" charset="-78"/>
              </a:rPr>
              <a:t>مکاتبه نمایید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364737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3567" y="361206"/>
            <a:ext cx="9612123" cy="861420"/>
          </a:xfrm>
        </p:spPr>
        <p:txBody>
          <a:bodyPr/>
          <a:lstStyle/>
          <a:p>
            <a:pPr algn="r" rtl="1"/>
            <a:r>
              <a:rPr lang="fa-IR" dirty="0">
                <a:solidFill>
                  <a:schemeClr val="tx1"/>
                </a:solidFill>
                <a:cs typeface="B Nazanin" panose="00000400000000000000" pitchFamily="2" charset="-78"/>
              </a:rPr>
              <a:t>در صفحه جدید می توانید با استفاده از بخش پایین صفحه، مقاله خود را ارسال نمایید. توجه داشته باشید که فرمت مقاله باید </a:t>
            </a:r>
            <a:r>
              <a:rPr lang="en-US" sz="1600" cap="none" dirty="0">
                <a:solidFill>
                  <a:schemeClr val="tx1"/>
                </a:solidFill>
                <a:cs typeface="B Nazanin" panose="00000400000000000000" pitchFamily="2" charset="-78"/>
              </a:rPr>
              <a:t>pdf</a:t>
            </a:r>
            <a:r>
              <a:rPr lang="fa-IR" sz="1600"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باشد.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251"/>
          <a:stretch/>
        </p:blipFill>
        <p:spPr>
          <a:xfrm>
            <a:off x="0" y="1371600"/>
            <a:ext cx="10299258" cy="5486400"/>
          </a:xfrm>
          <a:prstGeom prst="rect">
            <a:avLst/>
          </a:prstGeom>
        </p:spPr>
      </p:pic>
      <p:sp>
        <p:nvSpPr>
          <p:cNvPr id="4" name="Rounded Rectangle 3"/>
          <p:cNvSpPr/>
          <p:nvPr/>
        </p:nvSpPr>
        <p:spPr>
          <a:xfrm>
            <a:off x="2438400" y="4591478"/>
            <a:ext cx="2943225" cy="19959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667375" y="5905499"/>
            <a:ext cx="2114550" cy="1905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02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142841"/>
            <a:ext cx="9980613" cy="86142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r" rtl="1">
              <a:buNone/>
            </a:pPr>
            <a:r>
              <a:rPr lang="fa-IR" dirty="0">
                <a:cs typeface="B Nazanin" panose="00000400000000000000" pitchFamily="2" charset="-78"/>
              </a:rPr>
              <a:t>پس از آپلود در صورتی که مقاله شما مشکلی نداشته باشد، پیغام خطایی وجود ندارد و باید بتوانید مقاله خود را دانلود بفرمایید. در صورتی که برای مقاله شما خطا وجود دارد، باید مقاله خود را اصلاح نموده دوباره برای ارسال تلاش کنید.</a:t>
            </a:r>
            <a:endParaRPr lang="en-US" dirty="0">
              <a:cs typeface="B Nazanin" panose="00000400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251"/>
          <a:stretch/>
        </p:blipFill>
        <p:spPr>
          <a:xfrm>
            <a:off x="0" y="1371600"/>
            <a:ext cx="10299258" cy="5486400"/>
          </a:xfrm>
          <a:prstGeom prst="rect">
            <a:avLst/>
          </a:prstGeom>
        </p:spPr>
      </p:pic>
      <p:sp>
        <p:nvSpPr>
          <p:cNvPr id="4" name="Rounded Rectangle 3"/>
          <p:cNvSpPr/>
          <p:nvPr/>
        </p:nvSpPr>
        <p:spPr>
          <a:xfrm>
            <a:off x="545910" y="2019869"/>
            <a:ext cx="7915702" cy="12692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528549" y="6237027"/>
            <a:ext cx="887105" cy="3548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552700" y="4220003"/>
            <a:ext cx="2743200" cy="948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44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6" y="150128"/>
            <a:ext cx="10257998" cy="5630162"/>
          </a:xfrm>
        </p:spPr>
        <p:txBody>
          <a:bodyPr>
            <a:normAutofit/>
          </a:bodyPr>
          <a:lstStyle/>
          <a:p>
            <a:pPr algn="just" rtl="1"/>
            <a:r>
              <a:rPr lang="fa-IR" cap="none" dirty="0">
                <a:solidFill>
                  <a:schemeClr val="tx1"/>
                </a:solidFill>
                <a:cs typeface="B Nazanin" panose="00000400000000000000" pitchFamily="2" charset="-78"/>
              </a:rPr>
              <a:t>توجه داشته باشید که قالب مقاله کاملا باید بر قالب ارائه شده در سایت کنفرانس منطبق باشد.</a:t>
            </a:r>
          </a:p>
          <a:p>
            <a:pPr algn="just" rtl="1"/>
            <a:r>
              <a:rPr lang="fa-IR" cap="none" dirty="0">
                <a:solidFill>
                  <a:schemeClr val="tx1"/>
                </a:solidFill>
                <a:cs typeface="B Nazanin" panose="00000400000000000000" pitchFamily="2" charset="-78"/>
              </a:rPr>
              <a:t>مقالات ممکن است چند اشکال داشته باشد و به همین دلیل پیغام خطا داده، به درستی آپلود نشود.</a:t>
            </a:r>
          </a:p>
          <a:p>
            <a:pPr algn="just" rtl="1"/>
            <a:r>
              <a:rPr lang="fa-IR" cap="none" dirty="0">
                <a:solidFill>
                  <a:schemeClr val="tx1"/>
                </a:solidFill>
                <a:cs typeface="B Nazanin" panose="00000400000000000000" pitchFamily="2" charset="-78"/>
              </a:rPr>
              <a:t>1. نویسندگان مقاله و نویسندگان وارد شده در سامانه یکسان نباشند: برای همه مقالات باید همه نویسندگان وارد شود. در مقالات فارسی به دلیل اینکه نمی تواند نوشته را تشخیص دهد، ممکن از خطایی بگیرد که درست نباشد. در این صورت مشکلی وجود ندارد.</a:t>
            </a:r>
          </a:p>
          <a:p>
            <a:pPr algn="just" rtl="1"/>
            <a:r>
              <a:rPr lang="fa-IR" cap="none" dirty="0">
                <a:solidFill>
                  <a:schemeClr val="tx1"/>
                </a:solidFill>
                <a:cs typeface="B Nazanin" panose="00000400000000000000" pitchFamily="2" charset="-78"/>
              </a:rPr>
              <a:t>2. عنوان مقاله، با عنوان وارد شده در سامانه متفاوت است. تا حد امکان تصحیح شود. برای مقالات فارسی ممکن است خطای اشتباه بگیرد که اشکالی ندارد.</a:t>
            </a:r>
          </a:p>
          <a:p>
            <a:pPr algn="just" rtl="1"/>
            <a:r>
              <a:rPr lang="fa-IR" cap="none" dirty="0">
                <a:solidFill>
                  <a:schemeClr val="tx1"/>
                </a:solidFill>
                <a:cs typeface="B Nazanin" panose="00000400000000000000" pitchFamily="2" charset="-78"/>
              </a:rPr>
              <a:t>3. در مقاله لینک یا بوک مارک وجود داشته باشد. باید مقاله خود را بررسی کرده،  این اشکال را برطرف نمایید.</a:t>
            </a:r>
          </a:p>
          <a:p>
            <a:pPr algn="just" rtl="1"/>
            <a:r>
              <a:rPr lang="fa-IR" cap="none" dirty="0">
                <a:solidFill>
                  <a:schemeClr val="tx1"/>
                </a:solidFill>
                <a:cs typeface="B Nazanin" panose="00000400000000000000" pitchFamily="2" charset="-78"/>
              </a:rPr>
              <a:t>4. فونت های مقاله </a:t>
            </a:r>
            <a:r>
              <a:rPr lang="en-US" sz="1600" cap="none" dirty="0">
                <a:solidFill>
                  <a:schemeClr val="tx1"/>
                </a:solidFill>
                <a:cs typeface="B Nazanin" panose="00000400000000000000" pitchFamily="2" charset="-78"/>
              </a:rPr>
              <a:t>embedded</a:t>
            </a:r>
            <a:r>
              <a:rPr lang="fa-IR" sz="16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نیستند. مشکل در تبدیل فایل به پی دی اف است که در تنظیمات تبدیل می توانید این مشکل را حل کنید. اگر برای تبدیل از </a:t>
            </a:r>
            <a:r>
              <a:rPr lang="en-US" sz="1600" cap="none" dirty="0">
                <a:solidFill>
                  <a:schemeClr val="tx1"/>
                </a:solidFill>
                <a:cs typeface="B Nazanin" panose="00000400000000000000" pitchFamily="2" charset="-78"/>
              </a:rPr>
              <a:t>word</a:t>
            </a:r>
            <a:r>
              <a:rPr lang="fa-IR" sz="16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استفاده می کنید این تصویر می تواند مفید باشد:</a:t>
            </a:r>
          </a:p>
          <a:p>
            <a:pPr algn="just" rtl="1"/>
            <a:r>
              <a:rPr lang="fa-IR" cap="none" dirty="0">
                <a:solidFill>
                  <a:schemeClr val="tx1"/>
                </a:solidFill>
                <a:cs typeface="B Nazanin" panose="00000400000000000000" pitchFamily="2" charset="-78"/>
              </a:rPr>
              <a:t>برای حل این مشکل، در ادامه، یک راه حل در نرم افزار آکروبات ارائه می گردد.</a:t>
            </a:r>
          </a:p>
          <a:p>
            <a:pPr algn="just" rtl="1"/>
            <a:endParaRPr lang="fa-IR" cap="none"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8324"/>
            <a:ext cx="3677886" cy="3291840"/>
          </a:xfrm>
          <a:prstGeom prst="rect">
            <a:avLst/>
          </a:prstGeom>
        </p:spPr>
      </p:pic>
    </p:spTree>
    <p:extLst>
      <p:ext uri="{BB962C8B-B14F-4D97-AF65-F5344CB8AC3E}">
        <p14:creationId xmlns:p14="http://schemas.microsoft.com/office/powerpoint/2010/main" val="195610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6" y="150128"/>
            <a:ext cx="10257998" cy="6707872"/>
          </a:xfrm>
        </p:spPr>
        <p:txBody>
          <a:bodyPr>
            <a:normAutofit/>
          </a:bodyPr>
          <a:lstStyle/>
          <a:p>
            <a:pPr algn="just" rtl="1"/>
            <a:r>
              <a:rPr lang="fa-IR" sz="2400" cap="none" dirty="0">
                <a:solidFill>
                  <a:schemeClr val="tx1"/>
                </a:solidFill>
                <a:cs typeface="B Nazanin" panose="00000400000000000000" pitchFamily="2" charset="-78"/>
              </a:rPr>
              <a:t>1- فایل </a:t>
            </a:r>
            <a:r>
              <a:rPr lang="en-US" cap="none" dirty="0">
                <a:solidFill>
                  <a:schemeClr val="tx1"/>
                </a:solidFill>
                <a:cs typeface="B Nazanin" panose="00000400000000000000" pitchFamily="2" charset="-78"/>
              </a:rPr>
              <a:t>PDF</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مقاله خود را در نرم افزار </a:t>
            </a:r>
            <a:r>
              <a:rPr lang="en-US" cap="none" dirty="0">
                <a:solidFill>
                  <a:schemeClr val="tx1"/>
                </a:solidFill>
                <a:cs typeface="B Nazanin" panose="00000400000000000000" pitchFamily="2" charset="-78"/>
              </a:rPr>
              <a:t>Adobe Acrobat</a:t>
            </a:r>
            <a:r>
              <a:rPr lang="fa-IR" cap="none" dirty="0">
                <a:solidFill>
                  <a:schemeClr val="tx1"/>
                </a:solidFill>
                <a:cs typeface="B Nazanin" panose="00000400000000000000" pitchFamily="2" charset="-78"/>
              </a:rPr>
              <a:t> باز کنید.</a:t>
            </a:r>
            <a:r>
              <a:rPr lang="fa-IR" sz="2400" cap="none" dirty="0">
                <a:solidFill>
                  <a:schemeClr val="tx1"/>
                </a:solidFill>
                <a:cs typeface="B Nazanin" panose="00000400000000000000" pitchFamily="2" charset="-78"/>
              </a:rPr>
              <a:t> </a:t>
            </a:r>
          </a:p>
          <a:p>
            <a:pPr algn="just" rtl="1"/>
            <a:r>
              <a:rPr lang="fa-IR" sz="2400" cap="none" dirty="0">
                <a:solidFill>
                  <a:schemeClr val="tx1"/>
                </a:solidFill>
                <a:cs typeface="B Nazanin" panose="00000400000000000000" pitchFamily="2" charset="-78"/>
              </a:rPr>
              <a:t>2- از مسیر </a:t>
            </a:r>
            <a:r>
              <a:rPr lang="en-US" cap="none" dirty="0">
                <a:solidFill>
                  <a:schemeClr val="tx1"/>
                </a:solidFill>
                <a:cs typeface="B Nazanin" panose="00000400000000000000" pitchFamily="2" charset="-78"/>
              </a:rPr>
              <a:t>File---Print</a:t>
            </a:r>
            <a:r>
              <a:rPr lang="fa-IR" sz="2400" cap="none" dirty="0">
                <a:solidFill>
                  <a:schemeClr val="tx1"/>
                </a:solidFill>
                <a:cs typeface="B Nazanin" panose="00000400000000000000" pitchFamily="2" charset="-78"/>
              </a:rPr>
              <a:t>، پرینتر را </a:t>
            </a:r>
            <a:r>
              <a:rPr lang="en-US" cap="none" dirty="0">
                <a:solidFill>
                  <a:schemeClr val="tx1"/>
                </a:solidFill>
                <a:cs typeface="B Nazanin" panose="00000400000000000000" pitchFamily="2" charset="-78"/>
              </a:rPr>
              <a:t>Adobe PDF</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انتخاب نمایید. </a:t>
            </a:r>
          </a:p>
          <a:p>
            <a:pPr algn="just" rtl="1"/>
            <a:r>
              <a:rPr lang="fa-IR" sz="2400" cap="none" dirty="0">
                <a:solidFill>
                  <a:schemeClr val="tx1"/>
                </a:solidFill>
                <a:cs typeface="B Nazanin" panose="00000400000000000000" pitchFamily="2" charset="-78"/>
              </a:rPr>
              <a:t>3- در بخش </a:t>
            </a:r>
            <a:r>
              <a:rPr lang="en-US" cap="none" dirty="0">
                <a:solidFill>
                  <a:schemeClr val="tx1"/>
                </a:solidFill>
                <a:cs typeface="B Nazanin" panose="00000400000000000000" pitchFamily="2" charset="-78"/>
              </a:rPr>
              <a:t>Properties</a:t>
            </a:r>
            <a:r>
              <a:rPr lang="fa-IR" sz="2400" cap="none" dirty="0">
                <a:solidFill>
                  <a:schemeClr val="tx1"/>
                </a:solidFill>
                <a:cs typeface="B Nazanin" panose="00000400000000000000" pitchFamily="2" charset="-78"/>
              </a:rPr>
              <a:t>، از سربرگ </a:t>
            </a:r>
            <a:r>
              <a:rPr lang="en-US" cap="none" dirty="0">
                <a:solidFill>
                  <a:schemeClr val="tx1"/>
                </a:solidFill>
                <a:cs typeface="B Nazanin" panose="00000400000000000000" pitchFamily="2" charset="-78"/>
              </a:rPr>
              <a:t>Adobe PDF Settings</a:t>
            </a:r>
            <a:r>
              <a:rPr lang="fa-IR" sz="2400" cap="none" dirty="0">
                <a:solidFill>
                  <a:schemeClr val="tx1"/>
                </a:solidFill>
                <a:cs typeface="B Nazanin" panose="00000400000000000000" pitchFamily="2" charset="-78"/>
              </a:rPr>
              <a:t>، برای </a:t>
            </a:r>
            <a:r>
              <a:rPr lang="en-US" cap="none" dirty="0">
                <a:solidFill>
                  <a:schemeClr val="tx1"/>
                </a:solidFill>
                <a:cs typeface="B Nazanin" panose="00000400000000000000" pitchFamily="2" charset="-78"/>
              </a:rPr>
              <a:t>Default Settings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که در حالت معمول گزینه </a:t>
            </a:r>
            <a:r>
              <a:rPr lang="en-US" cap="none" dirty="0">
                <a:solidFill>
                  <a:schemeClr val="tx1"/>
                </a:solidFill>
                <a:cs typeface="B Nazanin" panose="00000400000000000000" pitchFamily="2" charset="-78"/>
              </a:rPr>
              <a:t>Standard</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در آن انتخاب شده است، گزینه </a:t>
            </a:r>
            <a:r>
              <a:rPr lang="en-US" cap="none" dirty="0">
                <a:solidFill>
                  <a:schemeClr val="tx1"/>
                </a:solidFill>
                <a:cs typeface="B Nazanin" panose="00000400000000000000" pitchFamily="2" charset="-78"/>
              </a:rPr>
              <a:t>Edit</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را انتخاب نمایید. </a:t>
            </a:r>
          </a:p>
          <a:p>
            <a:pPr algn="just" rtl="1"/>
            <a:r>
              <a:rPr lang="fa-IR" sz="2400" cap="none" dirty="0">
                <a:solidFill>
                  <a:schemeClr val="tx1"/>
                </a:solidFill>
                <a:cs typeface="B Nazanin" panose="00000400000000000000" pitchFamily="2" charset="-78"/>
              </a:rPr>
              <a:t>4- در پنجره‎ی باز شده، در بخش </a:t>
            </a:r>
            <a:r>
              <a:rPr lang="en-US" cap="none" dirty="0">
                <a:solidFill>
                  <a:schemeClr val="tx1"/>
                </a:solidFill>
                <a:cs typeface="B Nazanin" panose="00000400000000000000" pitchFamily="2" charset="-78"/>
              </a:rPr>
              <a:t>Fonts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گزینه‎ی </a:t>
            </a:r>
            <a:r>
              <a:rPr lang="en-US" cap="none" dirty="0">
                <a:solidFill>
                  <a:schemeClr val="tx1"/>
                </a:solidFill>
                <a:cs typeface="B Nazanin" panose="00000400000000000000" pitchFamily="2" charset="-78"/>
              </a:rPr>
              <a:t>Embed all Fonts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را انتخاب نمایید. سپس همه‎ی فونت‎های کادر </a:t>
            </a:r>
            <a:r>
              <a:rPr lang="en-US" cap="none" dirty="0">
                <a:solidFill>
                  <a:schemeClr val="tx1"/>
                </a:solidFill>
                <a:cs typeface="B Nazanin" panose="00000400000000000000" pitchFamily="2" charset="-78"/>
              </a:rPr>
              <a:t>Font Source</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را به</a:t>
            </a:r>
            <a:r>
              <a:rPr lang="en-US" sz="2400"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 کادر </a:t>
            </a:r>
            <a:r>
              <a:rPr lang="en-US" cap="none" dirty="0">
                <a:solidFill>
                  <a:schemeClr val="tx1"/>
                </a:solidFill>
                <a:cs typeface="B Nazanin" panose="00000400000000000000" pitchFamily="2" charset="-78"/>
              </a:rPr>
              <a:t>Always Embed</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منتقل کرده، </a:t>
            </a:r>
            <a:r>
              <a:rPr lang="fa-IR" sz="2400" cap="none" dirty="0">
                <a:solidFill>
                  <a:srgbClr val="FFFF00"/>
                </a:solidFill>
                <a:cs typeface="B Nazanin" panose="00000400000000000000" pitchFamily="2" charset="-78"/>
              </a:rPr>
              <a:t>توجه داشته باشید که هیچ فونتی در کادر </a:t>
            </a:r>
            <a:r>
              <a:rPr lang="en-US" cap="none" dirty="0">
                <a:solidFill>
                  <a:srgbClr val="FFFF00"/>
                </a:solidFill>
                <a:cs typeface="B Nazanin" panose="00000400000000000000" pitchFamily="2" charset="-78"/>
              </a:rPr>
              <a:t>Never Embed</a:t>
            </a:r>
            <a:r>
              <a:rPr lang="fa-IR" cap="none" dirty="0">
                <a:solidFill>
                  <a:srgbClr val="FFFF00"/>
                </a:solidFill>
                <a:cs typeface="B Nazanin" panose="00000400000000000000" pitchFamily="2" charset="-78"/>
              </a:rPr>
              <a:t> </a:t>
            </a:r>
            <a:r>
              <a:rPr lang="fa-IR" sz="2400" cap="none" dirty="0">
                <a:solidFill>
                  <a:srgbClr val="FFFF00"/>
                </a:solidFill>
                <a:cs typeface="B Nazanin" panose="00000400000000000000" pitchFamily="2" charset="-78"/>
              </a:rPr>
              <a:t>نباشد. </a:t>
            </a:r>
          </a:p>
          <a:p>
            <a:pPr algn="just" rtl="1"/>
            <a:r>
              <a:rPr lang="fa-IR" sz="2400" cap="none" dirty="0">
                <a:solidFill>
                  <a:schemeClr val="tx1"/>
                </a:solidFill>
                <a:cs typeface="B Nazanin" panose="00000400000000000000" pitchFamily="2" charset="-78"/>
              </a:rPr>
              <a:t>5- این تنظیمات را با گزینه </a:t>
            </a:r>
            <a:r>
              <a:rPr lang="en-US" cap="none" dirty="0">
                <a:solidFill>
                  <a:schemeClr val="tx1"/>
                </a:solidFill>
                <a:cs typeface="B Nazanin" panose="00000400000000000000" pitchFamily="2" charset="-78"/>
              </a:rPr>
              <a:t>Save as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ذخیره نمایید و برای تبدیل فایل مقاله به پی دی اف از این تنظیمات استفاده نمایید. بعد از پرینت کردن مجدد مقاله، فایل </a:t>
            </a:r>
            <a:r>
              <a:rPr lang="en-US" cap="none" dirty="0">
                <a:solidFill>
                  <a:schemeClr val="tx1"/>
                </a:solidFill>
                <a:cs typeface="B Nazanin" panose="00000400000000000000" pitchFamily="2" charset="-78"/>
              </a:rPr>
              <a:t>PDF</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جدیدی که ایجاد می‎شود، مشکل فونت نخواهد داشت.</a:t>
            </a:r>
          </a:p>
          <a:p>
            <a:pPr algn="just" rtl="1"/>
            <a:r>
              <a:rPr lang="fa-IR" sz="2400" cap="none" dirty="0">
                <a:solidFill>
                  <a:schemeClr val="tx1"/>
                </a:solidFill>
                <a:cs typeface="B Nazanin" panose="00000400000000000000" pitchFamily="2" charset="-78"/>
              </a:rPr>
              <a:t>6- برای بررسی </a:t>
            </a:r>
            <a:r>
              <a:rPr lang="en-US" cap="none" dirty="0">
                <a:solidFill>
                  <a:schemeClr val="tx1"/>
                </a:solidFill>
                <a:cs typeface="B Nazanin" panose="00000400000000000000" pitchFamily="2" charset="-78"/>
              </a:rPr>
              <a:t>embed</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بودن فونت‎های مقاله خود، از بخش </a:t>
            </a:r>
            <a:r>
              <a:rPr lang="en-US" cap="none" dirty="0">
                <a:solidFill>
                  <a:schemeClr val="tx1"/>
                </a:solidFill>
                <a:cs typeface="B Nazanin" panose="00000400000000000000" pitchFamily="2" charset="-78"/>
              </a:rPr>
              <a:t>File---Propertie</a:t>
            </a:r>
            <a:r>
              <a:rPr lang="en-US" sz="2400" cap="none" dirty="0">
                <a:solidFill>
                  <a:schemeClr val="tx1"/>
                </a:solidFill>
                <a:cs typeface="B Nazanin" panose="00000400000000000000" pitchFamily="2" charset="-78"/>
              </a:rPr>
              <a:t>s</a:t>
            </a:r>
            <a:r>
              <a:rPr lang="fa-IR" sz="2400" cap="none" dirty="0">
                <a:solidFill>
                  <a:schemeClr val="tx1"/>
                </a:solidFill>
                <a:cs typeface="B Nazanin" panose="00000400000000000000" pitchFamily="2" charset="-78"/>
              </a:rPr>
              <a:t>، سربرگ </a:t>
            </a:r>
            <a:r>
              <a:rPr lang="en-US" cap="none" dirty="0">
                <a:solidFill>
                  <a:schemeClr val="tx1"/>
                </a:solidFill>
                <a:cs typeface="B Nazanin" panose="00000400000000000000" pitchFamily="2" charset="-78"/>
              </a:rPr>
              <a:t>Fonts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را انتخاب نمایید. جلوی اسم همه‎ی فونت‎های مقاله شما باید </a:t>
            </a:r>
            <a:r>
              <a:rPr lang="fa-IR" sz="2400" cap="none" dirty="0">
                <a:solidFill>
                  <a:srgbClr val="FFFF00"/>
                </a:solidFill>
                <a:cs typeface="B Nazanin" panose="00000400000000000000" pitchFamily="2" charset="-78"/>
              </a:rPr>
              <a:t>عبارت </a:t>
            </a:r>
            <a:r>
              <a:rPr lang="en-US" cap="none" dirty="0">
                <a:solidFill>
                  <a:srgbClr val="FFFF00"/>
                </a:solidFill>
                <a:cs typeface="B Nazanin" panose="00000400000000000000" pitchFamily="2" charset="-78"/>
              </a:rPr>
              <a:t>Embedded Subset</a:t>
            </a:r>
            <a:r>
              <a:rPr lang="fa-IR" cap="none" dirty="0">
                <a:solidFill>
                  <a:srgbClr val="FFFF00"/>
                </a:solidFill>
                <a:cs typeface="B Nazanin" panose="00000400000000000000" pitchFamily="2" charset="-78"/>
              </a:rPr>
              <a:t> </a:t>
            </a:r>
            <a:r>
              <a:rPr lang="fa-IR" sz="2400" cap="none" dirty="0">
                <a:solidFill>
                  <a:schemeClr val="tx1"/>
                </a:solidFill>
                <a:cs typeface="B Nazanin" panose="00000400000000000000" pitchFamily="2" charset="-78"/>
              </a:rPr>
              <a:t>نوشته شده باشد. </a:t>
            </a:r>
          </a:p>
          <a:p>
            <a:pPr algn="just" rtl="1"/>
            <a:r>
              <a:rPr lang="fa-IR" sz="2400" cap="none" dirty="0">
                <a:solidFill>
                  <a:schemeClr val="tx1"/>
                </a:solidFill>
                <a:cs typeface="B Nazanin" panose="00000400000000000000" pitchFamily="2" charset="-78"/>
              </a:rPr>
              <a:t>توجه: اگر برای فونتی این عبارت نوشته نشده باشد، باید مراحل 1 تا 6 را برای آن فونت دوباره تکرار نمایید و مطمئن شوید (در مرحله 4) همه‎ی فونت‏ها در کادر </a:t>
            </a:r>
            <a:r>
              <a:rPr lang="en-US" cap="none" dirty="0">
                <a:solidFill>
                  <a:schemeClr val="tx1"/>
                </a:solidFill>
                <a:cs typeface="B Nazanin" panose="00000400000000000000" pitchFamily="2" charset="-78"/>
              </a:rPr>
              <a:t>Always Embed</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قرار گرفته‎اند.</a:t>
            </a:r>
          </a:p>
          <a:p>
            <a:pPr algn="just" rtl="1"/>
            <a:endParaRPr lang="fa-IR" sz="2400" cap="none" dirty="0">
              <a:solidFill>
                <a:schemeClr val="tx1"/>
              </a:solidFill>
              <a:cs typeface="B Nazanin" panose="00000400000000000000" pitchFamily="2" charset="-78"/>
            </a:endParaRPr>
          </a:p>
        </p:txBody>
      </p:sp>
    </p:spTree>
    <p:extLst>
      <p:ext uri="{BB962C8B-B14F-4D97-AF65-F5344CB8AC3E}">
        <p14:creationId xmlns:p14="http://schemas.microsoft.com/office/powerpoint/2010/main" val="1078034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81429" y="1775013"/>
            <a:ext cx="8825658" cy="2380128"/>
          </a:xfrm>
          <a:prstGeom prst="rect">
            <a:avLst/>
          </a:prstGeom>
        </p:spPr>
        <p:txBody>
          <a:bodyPr anchor="ct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lnSpc>
                <a:spcPct val="150000"/>
              </a:lnSpc>
            </a:pPr>
            <a:r>
              <a:rPr lang="fa-IR" sz="3600" dirty="0">
                <a:solidFill>
                  <a:srgbClr val="FFC000"/>
                </a:solidFill>
                <a:latin typeface="IranNastaliq" panose="02000503000000020003" pitchFamily="2" charset="0"/>
                <a:cs typeface="IranNastaliq" panose="02000503000000020003" pitchFamily="2" charset="0"/>
              </a:rPr>
              <a:t>با آرزوی دیدار شما  کنفرانس مهندسی زیست پزشکی ایران</a:t>
            </a:r>
            <a:endParaRPr lang="en-US" sz="3600" dirty="0">
              <a:solidFill>
                <a:srgbClr val="FFC000"/>
              </a:solidFill>
              <a:latin typeface="IranNastaliq" panose="02000503000000020003" pitchFamily="2" charset="0"/>
              <a:cs typeface="IranNastaliq" panose="02000503000000020003" pitchFamily="2" charset="0"/>
            </a:endParaRPr>
          </a:p>
        </p:txBody>
      </p:sp>
      <p:sp>
        <p:nvSpPr>
          <p:cNvPr id="3" name="Subtitle 2"/>
          <p:cNvSpPr txBox="1">
            <a:spLocks/>
          </p:cNvSpPr>
          <p:nvPr/>
        </p:nvSpPr>
        <p:spPr>
          <a:xfrm>
            <a:off x="1675109" y="3866605"/>
            <a:ext cx="8825658" cy="181830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rtl="1">
              <a:buNone/>
            </a:pPr>
            <a:endParaRPr lang="en-US" b="1" dirty="0">
              <a:solidFill>
                <a:srgbClr val="FFFF00"/>
              </a:solidFill>
              <a:cs typeface="B Nazanin" panose="00000400000000000000" pitchFamily="2" charset="-78"/>
            </a:endParaRPr>
          </a:p>
        </p:txBody>
      </p:sp>
      <p:sp>
        <p:nvSpPr>
          <p:cNvPr id="4" name="TextBox 3"/>
          <p:cNvSpPr txBox="1"/>
          <p:nvPr/>
        </p:nvSpPr>
        <p:spPr>
          <a:xfrm>
            <a:off x="3732665" y="5131015"/>
            <a:ext cx="4710546" cy="646331"/>
          </a:xfrm>
          <a:prstGeom prst="rect">
            <a:avLst/>
          </a:prstGeom>
          <a:noFill/>
          <a:ln>
            <a:noFill/>
          </a:ln>
        </p:spPr>
        <p:txBody>
          <a:bodyPr wrap="square" rtlCol="0" anchor="ctr">
            <a:spAutoFit/>
          </a:bodyPr>
          <a:lstStyle/>
          <a:p>
            <a:pPr algn="ctr"/>
            <a:r>
              <a:rPr lang="en-US" b="1" dirty="0">
                <a:solidFill>
                  <a:srgbClr val="FFFF00"/>
                </a:solidFill>
                <a:hlinkClick r:id="rId2"/>
              </a:rPr>
              <a:t>http://www.icbme.ir</a:t>
            </a:r>
            <a:endParaRPr lang="en-US" b="1" dirty="0">
              <a:solidFill>
                <a:srgbClr val="FFFF00"/>
              </a:solidFill>
            </a:endParaRPr>
          </a:p>
          <a:p>
            <a:pPr algn="ctr"/>
            <a:endParaRPr lang="en-US" dirty="0"/>
          </a:p>
        </p:txBody>
      </p:sp>
    </p:spTree>
    <p:extLst>
      <p:ext uri="{BB962C8B-B14F-4D97-AF65-F5344CB8AC3E}">
        <p14:creationId xmlns:p14="http://schemas.microsoft.com/office/powerpoint/2010/main" val="392101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170" y="249382"/>
            <a:ext cx="8825659" cy="2798618"/>
          </a:xfrm>
        </p:spPr>
        <p:txBody>
          <a:bodyPr/>
          <a:lstStyle/>
          <a:p>
            <a:pPr algn="ctr" rtl="1">
              <a:lnSpc>
                <a:spcPct val="150000"/>
              </a:lnSpc>
            </a:pPr>
            <a:br>
              <a:rPr lang="en-US" sz="5400" b="1" dirty="0">
                <a:solidFill>
                  <a:schemeClr val="tx1"/>
                </a:solidFill>
                <a:latin typeface="IranNastaliq" panose="02000503000000020003" pitchFamily="2" charset="0"/>
                <a:cs typeface="IranNastaliq" panose="02000503000000020003" pitchFamily="2" charset="0"/>
              </a:rPr>
            </a:br>
            <a:r>
              <a:rPr lang="fa-IR" sz="4000" b="1" dirty="0">
                <a:solidFill>
                  <a:schemeClr val="tx1"/>
                </a:solidFill>
                <a:latin typeface="IranNastaliq" panose="02000503000000020003" pitchFamily="2" charset="0"/>
                <a:cs typeface="IranNastaliq" panose="02000503000000020003" pitchFamily="2" charset="0"/>
              </a:rPr>
              <a:t>بخش اول</a:t>
            </a:r>
            <a:br>
              <a:rPr lang="fa-IR" sz="5400" b="1" dirty="0">
                <a:solidFill>
                  <a:schemeClr val="tx1"/>
                </a:solidFill>
                <a:latin typeface="IranNastaliq" panose="02000503000000020003" pitchFamily="2" charset="0"/>
                <a:cs typeface="IranNastaliq" panose="02000503000000020003" pitchFamily="2" charset="0"/>
              </a:rPr>
            </a:br>
            <a:r>
              <a:rPr lang="fa-IR" sz="5400" dirty="0">
                <a:solidFill>
                  <a:srgbClr val="FFFF00"/>
                </a:solidFill>
                <a:latin typeface="IranNastaliq" panose="02000503000000020003" pitchFamily="2" charset="0"/>
                <a:cs typeface="IranNastaliq" panose="02000503000000020003" pitchFamily="2" charset="0"/>
              </a:rPr>
              <a:t>ثبت نام در سامانه</a:t>
            </a:r>
            <a:endParaRPr lang="en-US" sz="5400" dirty="0">
              <a:solidFill>
                <a:srgbClr val="FFFF00"/>
              </a:solidFill>
              <a:latin typeface="IranNastaliq" panose="02000503000000020003" pitchFamily="2" charset="0"/>
              <a:cs typeface="IranNastaliq" panose="02000503000000020003" pitchFamily="2" charset="0"/>
            </a:endParaRPr>
          </a:p>
        </p:txBody>
      </p:sp>
      <p:sp>
        <p:nvSpPr>
          <p:cNvPr id="3" name="Text Placeholder 2"/>
          <p:cNvSpPr>
            <a:spLocks noGrp="1"/>
          </p:cNvSpPr>
          <p:nvPr>
            <p:ph type="body" sz="half" idx="2"/>
          </p:nvPr>
        </p:nvSpPr>
        <p:spPr>
          <a:xfrm>
            <a:off x="1683170" y="3657600"/>
            <a:ext cx="8825659" cy="2362200"/>
          </a:xfrm>
        </p:spPr>
        <p:txBody>
          <a:bodyPr>
            <a:normAutofit/>
          </a:bodyPr>
          <a:lstStyle/>
          <a:p>
            <a:pPr algn="ctr" rtl="1"/>
            <a:r>
              <a:rPr lang="fa-IR" sz="2400" dirty="0">
                <a:cs typeface="B Nazanin" panose="00000400000000000000" pitchFamily="2" charset="-78"/>
              </a:rPr>
              <a:t>در صورتی که قبلاً در سامانه ثبت نام کرده اید بخش ارسال مقاله را مطالعه فرمایید.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420459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2152"/>
            <a:ext cx="9980613" cy="861420"/>
          </a:xfrm>
        </p:spPr>
        <p:txBody>
          <a:bodyPr>
            <a:normAutofit lnSpcReduction="10000"/>
          </a:bodyPr>
          <a:lstStyle/>
          <a:p>
            <a:pPr algn="r" rtl="1"/>
            <a:r>
              <a:rPr lang="fa-IR" dirty="0">
                <a:solidFill>
                  <a:schemeClr val="tx1"/>
                </a:solidFill>
                <a:cs typeface="B Nazanin" panose="00000400000000000000" pitchFamily="2" charset="-78"/>
              </a:rPr>
              <a:t>برای ثبت نام در سامانه از لینک موجود در سایت کنفرانس (</a:t>
            </a:r>
            <a:r>
              <a:rPr lang="fa-IR" dirty="0">
                <a:solidFill>
                  <a:schemeClr val="tx1"/>
                </a:solidFill>
                <a:cs typeface="B Nazanin" panose="00000400000000000000" pitchFamily="2" charset="-78"/>
                <a:hlinkClick r:id="rId2"/>
              </a:rPr>
              <a:t>بخش راهنمای ثبت نام</a:t>
            </a:r>
            <a:r>
              <a:rPr lang="fa-IR" dirty="0">
                <a:solidFill>
                  <a:schemeClr val="tx1"/>
                </a:solidFill>
                <a:cs typeface="B Nazanin" panose="00000400000000000000" pitchFamily="2" charset="-78"/>
              </a:rPr>
              <a:t>) استفاده نمایید. مشابه (نه عیناً مثل شکل زیر) شکل زیر، یا بر این لینک کلیک نمایید</a:t>
            </a:r>
            <a:r>
              <a:rPr lang="fa-IR" sz="1600" dirty="0">
                <a:solidFill>
                  <a:schemeClr val="tx1"/>
                </a:solidFill>
                <a:cs typeface="B Nazanin" panose="00000400000000000000" pitchFamily="2" charset="-78"/>
              </a:rPr>
              <a:t>: </a:t>
            </a:r>
            <a:r>
              <a:rPr lang="en-US" sz="1600" cap="none" dirty="0">
                <a:hlinkClick r:id="rId3"/>
              </a:rPr>
              <a:t>https://edas.info/N28023</a:t>
            </a:r>
            <a:r>
              <a:rPr lang="en-US" sz="1600" cap="none" dirty="0"/>
              <a:t> </a:t>
            </a:r>
            <a:r>
              <a:rPr lang="fa-IR" sz="1600" cap="none" dirty="0"/>
              <a:t> </a:t>
            </a:r>
            <a:br>
              <a:rPr lang="fa-IR" sz="1600" cap="none" dirty="0">
                <a:solidFill>
                  <a:schemeClr val="tx1"/>
                </a:solidFill>
                <a:cs typeface="B Nazanin" panose="00000400000000000000" pitchFamily="2" charset="-78"/>
              </a:rPr>
            </a:br>
            <a:endParaRPr lang="en-US" sz="1600" dirty="0">
              <a:solidFill>
                <a:schemeClr val="tx1"/>
              </a:solidFill>
              <a:cs typeface="B Nazanin" panose="00000400000000000000" pitchFamily="2" charset="-78"/>
            </a:endParaRPr>
          </a:p>
        </p:txBody>
      </p:sp>
      <p:pic>
        <p:nvPicPr>
          <p:cNvPr id="5" name="Picture 4">
            <a:extLst>
              <a:ext uri="{FF2B5EF4-FFF2-40B4-BE49-F238E27FC236}">
                <a16:creationId xmlns:a16="http://schemas.microsoft.com/office/drawing/2014/main" id="{EF4395E4-E541-4156-AE7A-C9DDCF54F20E}"/>
              </a:ext>
            </a:extLst>
          </p:cNvPr>
          <p:cNvPicPr>
            <a:picLocks noChangeAspect="1"/>
          </p:cNvPicPr>
          <p:nvPr/>
        </p:nvPicPr>
        <p:blipFill>
          <a:blip r:embed="rId4"/>
          <a:stretch>
            <a:fillRect/>
          </a:stretch>
        </p:blipFill>
        <p:spPr>
          <a:xfrm>
            <a:off x="776551" y="1457141"/>
            <a:ext cx="9993704" cy="4798704"/>
          </a:xfrm>
          <a:prstGeom prst="rect">
            <a:avLst/>
          </a:prstGeom>
        </p:spPr>
      </p:pic>
    </p:spTree>
    <p:extLst>
      <p:ext uri="{BB962C8B-B14F-4D97-AF65-F5344CB8AC3E}">
        <p14:creationId xmlns:p14="http://schemas.microsoft.com/office/powerpoint/2010/main" val="328343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2152"/>
            <a:ext cx="9980613" cy="861420"/>
          </a:xfrm>
        </p:spPr>
        <p:txBody>
          <a:bodyPr/>
          <a:lstStyle/>
          <a:p>
            <a:pPr algn="r" rtl="1"/>
            <a:r>
              <a:rPr lang="fa-IR" dirty="0">
                <a:solidFill>
                  <a:schemeClr val="tx1"/>
                </a:solidFill>
                <a:cs typeface="B Nazanin" panose="00000400000000000000" pitchFamily="2" charset="-78"/>
              </a:rPr>
              <a:t>در این مرحله برای ثبت نام جدید از لینک مشخص شده با شماره 1 وارد بخش مشخصات شوید.</a:t>
            </a:r>
            <a:r>
              <a:rPr lang="en-US" dirty="0">
                <a:solidFill>
                  <a:schemeClr val="tx1"/>
                </a:solidFill>
                <a:cs typeface="B Nazanin" panose="00000400000000000000" pitchFamily="2" charset="-78"/>
              </a:rPr>
              <a:t> </a:t>
            </a:r>
            <a:endParaRPr lang="fa-IR" dirty="0">
              <a:solidFill>
                <a:schemeClr val="tx1"/>
              </a:solidFill>
              <a:cs typeface="B Nazanin" panose="00000400000000000000" pitchFamily="2" charset="-78"/>
            </a:endParaRPr>
          </a:p>
          <a:p>
            <a:pPr algn="r" rtl="1"/>
            <a:r>
              <a:rPr lang="fa-IR" dirty="0">
                <a:solidFill>
                  <a:schemeClr val="tx1"/>
                </a:solidFill>
                <a:cs typeface="B Nazanin" panose="00000400000000000000" pitchFamily="2" charset="-78"/>
              </a:rPr>
              <a:t>در صورتی که حساب کاربری ایدس دارید ولی رمز عبور خود را فراموش کرده‎اید، از بخش 2 وارد مراحل بازیابی رمز عبور شوید.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397" t="49093" r="22810" b="7897"/>
          <a:stretch/>
        </p:blipFill>
        <p:spPr>
          <a:xfrm>
            <a:off x="1283501" y="1786077"/>
            <a:ext cx="8893007" cy="3657600"/>
          </a:xfrm>
          <a:prstGeom prst="rect">
            <a:avLst/>
          </a:prstGeom>
        </p:spPr>
      </p:pic>
      <p:sp>
        <p:nvSpPr>
          <p:cNvPr id="8" name="Rounded Rectangle 7"/>
          <p:cNvSpPr/>
          <p:nvPr/>
        </p:nvSpPr>
        <p:spPr>
          <a:xfrm>
            <a:off x="5522461" y="4251683"/>
            <a:ext cx="1421264" cy="3298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51929" y="3281082"/>
            <a:ext cx="927847" cy="6992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79776" y="3378325"/>
            <a:ext cx="304240" cy="400110"/>
          </a:xfrm>
          <a:prstGeom prst="rect">
            <a:avLst/>
          </a:prstGeom>
          <a:noFill/>
        </p:spPr>
        <p:txBody>
          <a:bodyPr wrap="square" rtlCol="0">
            <a:spAutoFit/>
          </a:bodyPr>
          <a:lstStyle/>
          <a:p>
            <a:r>
              <a:rPr lang="fa-IR" sz="2000" b="1" dirty="0">
                <a:solidFill>
                  <a:srgbClr val="FF0000"/>
                </a:solidFill>
                <a:cs typeface="+mj-cs"/>
              </a:rPr>
              <a:t>2</a:t>
            </a:r>
            <a:endParaRPr lang="en-US" b="1" dirty="0">
              <a:solidFill>
                <a:srgbClr val="FF0000"/>
              </a:solidFill>
              <a:cs typeface="+mj-cs"/>
            </a:endParaRPr>
          </a:p>
        </p:txBody>
      </p:sp>
      <p:sp>
        <p:nvSpPr>
          <p:cNvPr id="7" name="TextBox 6"/>
          <p:cNvSpPr txBox="1"/>
          <p:nvPr/>
        </p:nvSpPr>
        <p:spPr>
          <a:xfrm>
            <a:off x="6992470" y="4216549"/>
            <a:ext cx="304240"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1</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365" y="402151"/>
            <a:ext cx="9980613" cy="1157707"/>
          </a:xfrm>
        </p:spPr>
        <p:txBody>
          <a:bodyPr>
            <a:normAutofit/>
          </a:bodyPr>
          <a:lstStyle/>
          <a:p>
            <a:pPr algn="just" rtl="1"/>
            <a:r>
              <a:rPr lang="fa-IR" dirty="0">
                <a:solidFill>
                  <a:schemeClr val="tx1"/>
                </a:solidFill>
                <a:cs typeface="B Nazanin" panose="00000400000000000000" pitchFamily="2" charset="-78"/>
              </a:rPr>
              <a:t>همانطور که در کادر آبی نوشته شده است بایستی نام (کامل)، نام خانوادگی، دانشگاه یا شرکت مربوطه، کشور، ایمیل و مرتبه (دانشجو، استاد و ...) را وارد نمایید. پس از وارد کردن مشخصات، یک نامه به ایمیلی که وارد کرده اید، ارسال می شود (لطفا از ایمیل یاهو برای ثبت نام استفاده نکنید چون سامانه، در سال های اخیر ایمیل سرور یاهو را نمی پذیرد).</a:t>
            </a:r>
            <a:endParaRPr lang="en-US" dirty="0">
              <a:solidFill>
                <a:schemeClr val="tx1"/>
              </a:solidFill>
              <a:cs typeface="B Nazanin" panose="00000400000000000000" pitchFamily="2" charset="-78"/>
            </a:endParaRPr>
          </a:p>
        </p:txBody>
      </p:sp>
      <p:sp>
        <p:nvSpPr>
          <p:cNvPr id="6" name="Rounded Rectangle 5"/>
          <p:cNvSpPr/>
          <p:nvPr/>
        </p:nvSpPr>
        <p:spPr>
          <a:xfrm>
            <a:off x="7482572" y="3828572"/>
            <a:ext cx="1147078" cy="2195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1" t="-6016" r="251" b="16420"/>
          <a:stretch/>
        </p:blipFill>
        <p:spPr>
          <a:xfrm>
            <a:off x="-27296" y="1359517"/>
            <a:ext cx="10891519" cy="5486400"/>
          </a:xfrm>
          <a:prstGeom prst="rect">
            <a:avLst/>
          </a:prstGeom>
        </p:spPr>
      </p:pic>
    </p:spTree>
    <p:extLst>
      <p:ext uri="{BB962C8B-B14F-4D97-AF65-F5344CB8AC3E}">
        <p14:creationId xmlns:p14="http://schemas.microsoft.com/office/powerpoint/2010/main" val="11810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2152"/>
            <a:ext cx="9980613" cy="861420"/>
          </a:xfrm>
        </p:spPr>
        <p:txBody>
          <a:bodyPr/>
          <a:lstStyle/>
          <a:p>
            <a:pPr algn="r" rtl="1"/>
            <a:r>
              <a:rPr lang="fa-IR" dirty="0">
                <a:solidFill>
                  <a:schemeClr val="tx1"/>
                </a:solidFill>
                <a:cs typeface="B Nazanin" panose="00000400000000000000" pitchFamily="2" charset="-78"/>
              </a:rPr>
              <a:t>در این نامه، مشخصاتی که وارد کرده اید به همراه لینکی برای ایجاد رمز عبور برای شما ارسال شده است. با استفاده از این لینک، می توانید اولین رمز حساب کاربری خود را انتخاب کرده، با استفاده از آن، وارد حساب کاربری خود شوید.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553" t="21877" r="6530" b="22101"/>
          <a:stretch/>
        </p:blipFill>
        <p:spPr>
          <a:xfrm>
            <a:off x="385736" y="2101755"/>
            <a:ext cx="11455297" cy="4572000"/>
          </a:xfrm>
          <a:prstGeom prst="rect">
            <a:avLst/>
          </a:prstGeom>
          <a:solidFill>
            <a:schemeClr val="tx1"/>
          </a:solidFill>
        </p:spPr>
      </p:pic>
      <p:sp>
        <p:nvSpPr>
          <p:cNvPr id="6" name="Rounded Rectangle 5"/>
          <p:cNvSpPr/>
          <p:nvPr/>
        </p:nvSpPr>
        <p:spPr>
          <a:xfrm>
            <a:off x="972590" y="4656091"/>
            <a:ext cx="3572114" cy="2980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647665" y="4435522"/>
            <a:ext cx="1433015" cy="12283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15721" y="4435522"/>
            <a:ext cx="420807" cy="12283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208291" y="2690883"/>
            <a:ext cx="1433015" cy="21609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61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170" y="249382"/>
            <a:ext cx="8825659" cy="2798618"/>
          </a:xfrm>
        </p:spPr>
        <p:txBody>
          <a:bodyPr/>
          <a:lstStyle/>
          <a:p>
            <a:pPr algn="ctr" rtl="1">
              <a:lnSpc>
                <a:spcPct val="150000"/>
              </a:lnSpc>
            </a:pPr>
            <a:br>
              <a:rPr lang="en-US" sz="5400" b="1" dirty="0">
                <a:solidFill>
                  <a:schemeClr val="tx1"/>
                </a:solidFill>
                <a:latin typeface="IranNastaliq" panose="02000503000000020003" pitchFamily="2" charset="0"/>
                <a:cs typeface="IranNastaliq" panose="02000503000000020003" pitchFamily="2" charset="0"/>
              </a:rPr>
            </a:br>
            <a:r>
              <a:rPr lang="fa-IR" sz="4000" b="1" dirty="0">
                <a:solidFill>
                  <a:schemeClr val="tx1"/>
                </a:solidFill>
                <a:latin typeface="IranNastaliq" panose="02000503000000020003" pitchFamily="2" charset="0"/>
                <a:cs typeface="IranNastaliq" panose="02000503000000020003" pitchFamily="2" charset="0"/>
              </a:rPr>
              <a:t>بخش دوم</a:t>
            </a:r>
            <a:br>
              <a:rPr lang="fa-IR" sz="5400" b="1" dirty="0">
                <a:solidFill>
                  <a:schemeClr val="tx1"/>
                </a:solidFill>
                <a:latin typeface="IranNastaliq" panose="02000503000000020003" pitchFamily="2" charset="0"/>
                <a:cs typeface="IranNastaliq" panose="02000503000000020003" pitchFamily="2" charset="0"/>
              </a:rPr>
            </a:br>
            <a:r>
              <a:rPr lang="fa-IR" sz="5400" dirty="0">
                <a:solidFill>
                  <a:srgbClr val="FFFF00"/>
                </a:solidFill>
                <a:latin typeface="IranNastaliq" panose="02000503000000020003" pitchFamily="2" charset="0"/>
                <a:cs typeface="IranNastaliq" panose="02000503000000020003" pitchFamily="2" charset="0"/>
              </a:rPr>
              <a:t>ارسال مقالات به سامانه</a:t>
            </a:r>
            <a:endParaRPr lang="en-US" sz="5400" dirty="0">
              <a:solidFill>
                <a:schemeClr val="tx1"/>
              </a:solidFill>
              <a:latin typeface="IranNastaliq" panose="02000503000000020003" pitchFamily="2" charset="0"/>
              <a:cs typeface="IranNastaliq" panose="02000503000000020003" pitchFamily="2" charset="0"/>
            </a:endParaRPr>
          </a:p>
        </p:txBody>
      </p:sp>
      <p:sp>
        <p:nvSpPr>
          <p:cNvPr id="3" name="Text Placeholder 2"/>
          <p:cNvSpPr>
            <a:spLocks noGrp="1"/>
          </p:cNvSpPr>
          <p:nvPr>
            <p:ph type="body" sz="half" idx="2"/>
          </p:nvPr>
        </p:nvSpPr>
        <p:spPr>
          <a:xfrm>
            <a:off x="1683170" y="3657600"/>
            <a:ext cx="8825659" cy="2362200"/>
          </a:xfrm>
        </p:spPr>
        <p:txBody>
          <a:bodyPr>
            <a:normAutofit/>
          </a:bodyPr>
          <a:lstStyle/>
          <a:p>
            <a:pPr algn="ctr" rtl="1"/>
            <a:r>
              <a:rPr lang="fa-IR" sz="2400" dirty="0">
                <a:cs typeface="B Nazanin" panose="00000400000000000000" pitchFamily="2" charset="-78"/>
              </a:rPr>
              <a:t>در صورت بروز هر گونه مشکل، با ایمیل </a:t>
            </a:r>
            <a:r>
              <a:rPr lang="en-US" dirty="0">
                <a:cs typeface="B Nazanin" panose="00000400000000000000" pitchFamily="2" charset="-78"/>
                <a:hlinkClick r:id="rId2"/>
              </a:rPr>
              <a:t>icbme2021@icbme.ir</a:t>
            </a:r>
            <a:r>
              <a:rPr lang="fa-IR" dirty="0">
                <a:cs typeface="B Nazanin" panose="00000400000000000000" pitchFamily="2" charset="-78"/>
              </a:rPr>
              <a:t> </a:t>
            </a:r>
            <a:r>
              <a:rPr lang="fa-IR" sz="2400" dirty="0">
                <a:cs typeface="B Nazanin" panose="00000400000000000000" pitchFamily="2" charset="-78"/>
              </a:rPr>
              <a:t>مکاتبه نمایید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381892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4" y="238379"/>
            <a:ext cx="9980613" cy="1148618"/>
          </a:xfrm>
        </p:spPr>
        <p:txBody>
          <a:bodyPr>
            <a:normAutofit/>
          </a:bodyPr>
          <a:lstStyle/>
          <a:p>
            <a:pPr algn="just" rtl="1"/>
            <a:r>
              <a:rPr lang="fa-IR" dirty="0">
                <a:solidFill>
                  <a:schemeClr val="tx1"/>
                </a:solidFill>
                <a:cs typeface="B Nazanin" panose="00000400000000000000" pitchFamily="2" charset="-78"/>
              </a:rPr>
              <a:t>با استفاده از لینک موجود در راهنمای سایت، وارد سامانه شوید. در ابتدا، لیست شاخه های مختلف کنفرانس و زمان مهلت ارسال مقالات دیده می شود. </a:t>
            </a:r>
          </a:p>
          <a:p>
            <a:pPr algn="just" rtl="1"/>
            <a:r>
              <a:rPr lang="fa-IR" cap="none" dirty="0">
                <a:solidFill>
                  <a:schemeClr val="tx1"/>
                </a:solidFill>
                <a:cs typeface="B Nazanin" panose="00000400000000000000" pitchFamily="2" charset="-78"/>
              </a:rPr>
              <a:t>(تصویر مربوط به کنفرانس امسال نیست)</a:t>
            </a:r>
            <a:endParaRPr lang="en-US" dirty="0">
              <a:solidFill>
                <a:schemeClr val="tx1"/>
              </a:solidFill>
              <a:cs typeface="B Nazanin" panose="00000400000000000000" pitchFamily="2" charset="-78"/>
            </a:endParaRPr>
          </a:p>
          <a:p>
            <a:pPr algn="just" rtl="1"/>
            <a:endParaRPr lang="fa-IR"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759" b="6048"/>
          <a:stretch/>
        </p:blipFill>
        <p:spPr>
          <a:xfrm>
            <a:off x="0" y="1386997"/>
            <a:ext cx="10819390" cy="5486400"/>
          </a:xfrm>
          <a:prstGeom prst="rect">
            <a:avLst/>
          </a:prstGeom>
        </p:spPr>
      </p:pic>
      <p:sp>
        <p:nvSpPr>
          <p:cNvPr id="4" name="Right Arrow 3"/>
          <p:cNvSpPr/>
          <p:nvPr/>
        </p:nvSpPr>
        <p:spPr>
          <a:xfrm rot="10800000">
            <a:off x="8871044" y="3911834"/>
            <a:ext cx="382138" cy="2593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550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389</TotalTime>
  <Words>1323</Words>
  <Application>Microsoft Office PowerPoint</Application>
  <PresentationFormat>Widescreen</PresentationFormat>
  <Paragraphs>48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Century Gothic</vt:lpstr>
      <vt:lpstr>IranNastaliq</vt:lpstr>
      <vt:lpstr>Times New Roman</vt:lpstr>
      <vt:lpstr>Wingdings 3</vt:lpstr>
      <vt:lpstr>Ion</vt:lpstr>
      <vt:lpstr>PowerPoint Presentation</vt:lpstr>
      <vt:lpstr>برای ارسال مقاله لطفاً ابتدا بخش های راهنمای نویسندگان و راهنمای ثبت نام را در سایت کنفرانس کاملاً مطالعه نمایید</vt:lpstr>
      <vt:lpstr> بخش اول ثبت نام در سامانه</vt:lpstr>
      <vt:lpstr>PowerPoint Presentation</vt:lpstr>
      <vt:lpstr>PowerPoint Presentation</vt:lpstr>
      <vt:lpstr>PowerPoint Presentation</vt:lpstr>
      <vt:lpstr>PowerPoint Presentation</vt:lpstr>
      <vt:lpstr> بخش دوم ارسال مقالات به سامانه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Nasser Fatouraee</cp:lastModifiedBy>
  <cp:revision>56</cp:revision>
  <dcterms:created xsi:type="dcterms:W3CDTF">2015-07-15T15:00:16Z</dcterms:created>
  <dcterms:modified xsi:type="dcterms:W3CDTF">2021-05-06T15:28:04Z</dcterms:modified>
</cp:coreProperties>
</file>